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256" r:id="rId2"/>
    <p:sldId id="257" r:id="rId3"/>
    <p:sldId id="259" r:id="rId4"/>
    <p:sldId id="260" r:id="rId5"/>
    <p:sldId id="261" r:id="rId6"/>
    <p:sldId id="277" r:id="rId7"/>
    <p:sldId id="278" r:id="rId8"/>
    <p:sldId id="276" r:id="rId9"/>
    <p:sldId id="262" r:id="rId10"/>
    <p:sldId id="266" r:id="rId11"/>
    <p:sldId id="280" r:id="rId12"/>
    <p:sldId id="273" r:id="rId13"/>
    <p:sldId id="267" r:id="rId14"/>
    <p:sldId id="268" r:id="rId15"/>
    <p:sldId id="270" r:id="rId16"/>
    <p:sldId id="269" r:id="rId17"/>
    <p:sldId id="264" r:id="rId18"/>
    <p:sldId id="279" r:id="rId19"/>
    <p:sldId id="271" r:id="rId20"/>
    <p:sldId id="275" r:id="rId21"/>
    <p:sldId id="274" r:id="rId22"/>
    <p:sldId id="272" r:id="rId23"/>
    <p:sldId id="265" r:id="rId24"/>
    <p:sldId id="281" r:id="rId25"/>
  </p:sldIdLst>
  <p:sldSz cx="9144000" cy="6858000" type="screen4x3"/>
  <p:notesSz cx="6858000" cy="9080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FA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4888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24888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B942295-751B-4499-9B14-4689B01AF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DFAAC-D497-48BE-B907-DB98B581B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22CFB-FD1A-4D86-BF3E-E8F9D7FCC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172E5-270F-48EC-A69C-FC1E81365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64A2E-5B26-440A-8B2E-81FC65A63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1CC2F-5B0E-47C6-AE7C-4D30D29CCD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A597D-94AD-432E-A017-582302ADB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8CBB7-46A8-4C30-80B7-BEAB4403E9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0C677-5F50-4F02-A1B5-A0B21DED4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7377F-5301-4D8D-9FD7-601B51A2F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E4464-8CC2-4567-AF05-B21360ED5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D63F1-4F60-4A73-800A-2CCB3907B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C19E7-B4C4-4D94-A794-63FBC33AA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7373B-F284-4497-80AA-D7F7D073E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8FFA7"/>
            </a:gs>
            <a:gs pos="100000">
              <a:schemeClr val="accent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A59720B-D6D2-46EB-B686-B1D650837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global.kita.net/marketing/mkt_files/company/d/dlchem/img/simg_GC00264397_CA00264427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3.jpeg"/><Relationship Id="rId4" Type="http://schemas.openxmlformats.org/officeDocument/2006/relationships/hyperlink" Target="http://images.google.ca/imgres?imgurl=http://genchem.chem.wisc.edu/demonstrations/Analytical/images/dithizone.jpg&amp;imgrefurl=http://genchem.chem.wisc.edu/demonstrations/Analytical/pages/chromatograph/extraction_with_diathizone.htm&amp;h=230&amp;w=187&amp;sz=20&amp;hl=en&amp;start=8&amp;tbnid=wdkgYp7znPfhvM:&amp;tbnh=108&amp;tbnw=88&amp;prev=/images%3Fq%3Ddithizone%26svnum%3D10%26hl%3Den%26lr%3D%26sa%3D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hyperlink" Target="http://www.chem.uoa.gr/Applets/AppletCraig/Appl_Craig2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7772400" cy="1470025"/>
          </a:xfrm>
        </p:spPr>
        <p:txBody>
          <a:bodyPr/>
          <a:lstStyle/>
          <a:p>
            <a:pPr eaLnBrk="1" hangingPunct="1"/>
            <a:r>
              <a:rPr lang="en-US" sz="5400" b="1" dirty="0" smtClean="0">
                <a:solidFill>
                  <a:srgbClr val="C00000"/>
                </a:solidFill>
              </a:rPr>
              <a:t>Solvent extraction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276600"/>
            <a:ext cx="7086600" cy="2819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B050"/>
                </a:solidFill>
              </a:rPr>
              <a:t>BY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B050"/>
                </a:solidFill>
              </a:rPr>
              <a:t>Asst. Prof. </a:t>
            </a:r>
            <a:r>
              <a:rPr lang="en-US" sz="2800" dirty="0" err="1" smtClean="0">
                <a:solidFill>
                  <a:srgbClr val="00B050"/>
                </a:solidFill>
              </a:rPr>
              <a:t>Lalita</a:t>
            </a:r>
            <a:r>
              <a:rPr lang="en-US" sz="2800" dirty="0" smtClean="0">
                <a:solidFill>
                  <a:srgbClr val="00B050"/>
                </a:solidFill>
              </a:rPr>
              <a:t> A. </a:t>
            </a:r>
            <a:r>
              <a:rPr lang="en-US" sz="2800" dirty="0" err="1" smtClean="0">
                <a:solidFill>
                  <a:srgbClr val="00B050"/>
                </a:solidFill>
              </a:rPr>
              <a:t>Patil</a:t>
            </a:r>
            <a:endParaRPr lang="en-US" sz="2800" dirty="0" smtClean="0">
              <a:solidFill>
                <a:srgbClr val="00B05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B050"/>
                </a:solidFill>
              </a:rPr>
              <a:t>Chemistry Department,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B050"/>
                </a:solidFill>
              </a:rPr>
              <a:t>S T Co-Op Education Society’s,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B050"/>
                </a:solidFill>
              </a:rPr>
              <a:t>Science Senior College, </a:t>
            </a:r>
            <a:r>
              <a:rPr lang="en-US" sz="2800" dirty="0" err="1" smtClean="0">
                <a:solidFill>
                  <a:srgbClr val="00B050"/>
                </a:solidFill>
              </a:rPr>
              <a:t>Shahada</a:t>
            </a:r>
            <a:endParaRPr lang="en-US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What is liquid-liquid extraction?</a:t>
            </a:r>
            <a:br>
              <a:rPr lang="en-US" sz="4000" b="1" smtClean="0"/>
            </a:br>
            <a:endParaRPr lang="en-US" sz="4000" b="1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smtClean="0"/>
              <a:t>Liquid-liquid extraction</a:t>
            </a:r>
            <a:r>
              <a:rPr lang="en-US" sz="2800" smtClean="0"/>
              <a:t> is a useful method to separate components (compounds) of a mixture.</a:t>
            </a:r>
            <a:br>
              <a:rPr lang="en-US" sz="2800" smtClean="0"/>
            </a:b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  </a:t>
            </a:r>
          </a:p>
          <a:p>
            <a:pPr algn="ctr"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  <p:pic>
        <p:nvPicPr>
          <p:cNvPr id="11268" name="Picture 5" descr="theo1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644775"/>
            <a:ext cx="60960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Distribution coefficient "K"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When shaken, with two immiscible solvents, the compound will distribute itself between the two solvents.</a:t>
            </a:r>
            <a:br>
              <a:rPr lang="en-US" smtClean="0"/>
            </a:br>
            <a:r>
              <a:rPr lang="en-US" smtClean="0"/>
              <a:t>Normally one solvent is </a:t>
            </a:r>
            <a:r>
              <a:rPr lang="en-US" b="1" smtClean="0"/>
              <a:t>water</a:t>
            </a:r>
            <a:r>
              <a:rPr lang="en-US" smtClean="0"/>
              <a:t> and the other solvent is </a:t>
            </a:r>
            <a:r>
              <a:rPr lang="en-US" b="1" smtClean="0"/>
              <a:t>a water-immiscible organic solvent</a:t>
            </a:r>
            <a:r>
              <a:rPr lang="en-US" smtClean="0"/>
              <a:t>. </a:t>
            </a:r>
            <a:br>
              <a:rPr lang="en-US" smtClean="0"/>
            </a:b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Most organic compounds are more soluble in organic solvents, while some organic compounds are more soluble in water.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3316" name="Picture 5" descr="theo3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14400"/>
            <a:ext cx="8305800" cy="47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17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/>
              <a:t>At a certain temperature, the ratio of concentrations of a solute in each solvent is always constant.</a:t>
            </a:r>
            <a:endParaRPr 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 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 This ratio is the</a:t>
            </a:r>
            <a:endParaRPr lang="en-US" b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smtClean="0"/>
              <a:t>distribution coefficient, K</a:t>
            </a:r>
            <a:r>
              <a:rPr lang="en-US" b="1" baseline="-25000" smtClean="0"/>
              <a:t>D </a:t>
            </a:r>
            <a:r>
              <a:rPr lang="en-US" b="1" smtClean="0"/>
              <a:t> or partition coefficient.</a:t>
            </a:r>
            <a:endParaRPr lang="en-US" baseline="-25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</a:t>
            </a:r>
            <a:br>
              <a:rPr lang="en-US" smtClean="0"/>
            </a:br>
            <a:r>
              <a:rPr lang="en-US" smtClean="0"/>
              <a:t>(solvent1 and solvent2 are immiscible liquids)</a:t>
            </a:r>
          </a:p>
        </p:txBody>
      </p:sp>
      <p:pic>
        <p:nvPicPr>
          <p:cNvPr id="14340" name="Picture 5" descr="theo3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76400"/>
            <a:ext cx="50292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66"/>
                </a:solidFill>
              </a:rPr>
              <a:t>Extraction efficiency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2209800" y="1333500"/>
          <a:ext cx="5334000" cy="1592263"/>
        </p:xfrm>
        <a:graphic>
          <a:graphicData uri="http://schemas.openxmlformats.org/presentationml/2006/ole">
            <p:oleObj spid="_x0000_s1026" name="Equation" r:id="rId3" imgW="1574640" imgH="469800" progId="Equation.3">
              <p:embed/>
            </p:oleObj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838200" y="3200400"/>
            <a:ext cx="62642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Fraction remaining in aqueous phase after one extraction:</a:t>
            </a:r>
          </a:p>
        </p:txBody>
      </p:sp>
      <p:graphicFrame>
        <p:nvGraphicFramePr>
          <p:cNvPr id="1027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685800" y="4876800"/>
          <a:ext cx="7620000" cy="1639888"/>
        </p:xfrm>
        <a:graphic>
          <a:graphicData uri="http://schemas.openxmlformats.org/presentationml/2006/ole">
            <p:oleObj spid="_x0000_s1027" name="Equation" r:id="rId4" imgW="218412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62000"/>
            <a:ext cx="8153400" cy="5364163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66"/>
                </a:solidFill>
              </a:rPr>
              <a:t>After n extractions with V</a:t>
            </a:r>
            <a:r>
              <a:rPr lang="en-US" b="1" baseline="-25000" smtClean="0">
                <a:solidFill>
                  <a:srgbClr val="FF0066"/>
                </a:solidFill>
              </a:rPr>
              <a:t>org</a:t>
            </a:r>
            <a:r>
              <a:rPr lang="en-US" b="1" smtClean="0">
                <a:solidFill>
                  <a:srgbClr val="FF0066"/>
                </a:solidFill>
              </a:rPr>
              <a:t>, the fraction remaining in the aqueous phase is:</a:t>
            </a:r>
          </a:p>
          <a:p>
            <a:pPr eaLnBrk="1" hangingPunct="1"/>
            <a:endParaRPr lang="en-US" sz="2800" b="1" smtClean="0"/>
          </a:p>
          <a:p>
            <a:pPr eaLnBrk="1" hangingPunct="1"/>
            <a:endParaRPr lang="en-US" sz="2800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371600" y="2667000"/>
          <a:ext cx="6324600" cy="2543175"/>
        </p:xfrm>
        <a:graphic>
          <a:graphicData uri="http://schemas.openxmlformats.org/presentationml/2006/ole">
            <p:oleObj spid="_x0000_s2050" name="Equation" r:id="rId3" imgW="116820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0066"/>
                </a:solidFill>
              </a:rPr>
              <a:t>Successive extractions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Extracting with the same amount of solvent but divided into several smaller fractions, is more efficient.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Usually don’t do more than three successive extraction</a:t>
            </a:r>
          </a:p>
        </p:txBody>
      </p:sp>
      <p:pic>
        <p:nvPicPr>
          <p:cNvPr id="15364" name="Picture 4" descr="solvent extraction1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11738" y="1066800"/>
            <a:ext cx="4132262" cy="5791200"/>
          </a:xfrm>
          <a:noFill/>
        </p:spPr>
      </p:pic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860925" y="5029200"/>
            <a:ext cx="42830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/>
              <a:t>K = 2, </a:t>
            </a:r>
          </a:p>
          <a:p>
            <a:r>
              <a:rPr lang="en-US" sz="3600" b="1"/>
              <a:t>Vaq = 100 mL,</a:t>
            </a:r>
          </a:p>
          <a:p>
            <a:r>
              <a:rPr lang="en-US" sz="3600" b="1"/>
              <a:t> Vorg = 100/n mL.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 Some organic compounds can be made water-soluble.</a:t>
            </a:r>
            <a:br>
              <a:rPr lang="en-US" sz="4000" b="1" smtClean="0"/>
            </a:br>
            <a:endParaRPr lang="en-US" sz="4000" b="1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800600"/>
          </a:xfrm>
        </p:spPr>
        <p:txBody>
          <a:bodyPr/>
          <a:lstStyle/>
          <a:p>
            <a:pPr eaLnBrk="1" hangingPunct="1"/>
            <a:r>
              <a:rPr lang="en-US" sz="2800" smtClean="0"/>
              <a:t>Compounds belonging to the following solubility classes can be converted to their </a:t>
            </a:r>
            <a:r>
              <a:rPr lang="en-US" sz="2800" b="1" smtClean="0"/>
              <a:t>water-soluble salt form</a:t>
            </a:r>
            <a:r>
              <a:rPr lang="en-US" sz="2800" smtClean="0"/>
              <a:t>.</a:t>
            </a:r>
          </a:p>
          <a:p>
            <a:pPr eaLnBrk="1" hangingPunct="1"/>
            <a:r>
              <a:rPr lang="en-US" sz="2800" smtClean="0"/>
              <a:t>                                     and   </a:t>
            </a:r>
          </a:p>
          <a:p>
            <a:pPr eaLnBrk="1" hangingPunct="1">
              <a:buFontTx/>
              <a:buNone/>
            </a:pPr>
            <a:r>
              <a:rPr lang="en-US" sz="2800" smtClean="0"/>
              <a:t>  </a:t>
            </a:r>
          </a:p>
          <a:p>
            <a:pPr eaLnBrk="1" hangingPunct="1"/>
            <a:r>
              <a:rPr lang="en-US" sz="2800" b="1" smtClean="0"/>
              <a:t>Organic acids</a:t>
            </a:r>
            <a:r>
              <a:rPr lang="en-US" sz="2800" smtClean="0"/>
              <a:t> include </a:t>
            </a:r>
            <a:r>
              <a:rPr lang="en-US" sz="2800" b="1" smtClean="0"/>
              <a:t>carboxylic acids (moderately weak organic acids)</a:t>
            </a:r>
            <a:r>
              <a:rPr lang="en-US" sz="2800" smtClean="0"/>
              <a:t> and </a:t>
            </a:r>
            <a:r>
              <a:rPr lang="en-US" sz="2800" b="1" smtClean="0"/>
              <a:t>phenols (weak organic acids)</a:t>
            </a:r>
            <a:r>
              <a:rPr lang="en-US" sz="2800" smtClean="0"/>
              <a:t>. </a:t>
            </a:r>
          </a:p>
          <a:p>
            <a:pPr eaLnBrk="1" hangingPunct="1"/>
            <a:r>
              <a:rPr lang="en-US" sz="2800" b="1" smtClean="0"/>
              <a:t>Bases include amines</a:t>
            </a:r>
          </a:p>
        </p:txBody>
      </p:sp>
      <p:pic>
        <p:nvPicPr>
          <p:cNvPr id="16388" name="Picture 5" descr="theo4_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048000"/>
            <a:ext cx="28956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7" descr="theo4_2b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562600" y="2971800"/>
            <a:ext cx="2895600" cy="6921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To a first approximation, in dilute solution, K</a:t>
            </a:r>
            <a:r>
              <a:rPr lang="en-US" sz="3200" baseline="-25000" smtClean="0"/>
              <a:t>D</a:t>
            </a:r>
            <a:r>
              <a:rPr lang="en-US" sz="3200" smtClean="0"/>
              <a:t> is independent of concentration.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76400"/>
            <a:ext cx="7315200" cy="3916363"/>
          </a:xfrm>
        </p:spPr>
        <p:txBody>
          <a:bodyPr/>
          <a:lstStyle/>
          <a:p>
            <a:pPr eaLnBrk="1" hangingPunct="1"/>
            <a:r>
              <a:rPr lang="en-US" sz="2800" smtClean="0"/>
              <a:t>K</a:t>
            </a:r>
            <a:r>
              <a:rPr lang="en-US" sz="2800" baseline="-25000" smtClean="0"/>
              <a:t>D</a:t>
            </a:r>
            <a:r>
              <a:rPr lang="en-US" sz="2800" smtClean="0"/>
              <a:t> pertains to a single species</a:t>
            </a:r>
          </a:p>
          <a:p>
            <a:pPr eaLnBrk="1" hangingPunct="1"/>
            <a:r>
              <a:rPr lang="en-US" sz="2800" smtClean="0"/>
              <a:t>Doesn’t include products of side reactions</a:t>
            </a:r>
          </a:p>
          <a:p>
            <a:pPr eaLnBrk="1" hangingPunct="1"/>
            <a:r>
              <a:rPr lang="en-US" sz="2800" smtClean="0"/>
              <a:t>Consider the distribution of benzoic acid between benzene and water</a:t>
            </a:r>
          </a:p>
        </p:txBody>
      </p:sp>
      <p:pic>
        <p:nvPicPr>
          <p:cNvPr id="17412" name="Picture 4" descr="naben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3971925"/>
            <a:ext cx="25527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benzoic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52525" y="4038600"/>
            <a:ext cx="1838325" cy="2209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Separating species</a:t>
            </a:r>
          </a:p>
        </p:txBody>
      </p:sp>
      <p:pic>
        <p:nvPicPr>
          <p:cNvPr id="18435" name="Picture 5" descr="BETA-NAPHTHO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85900"/>
            <a:ext cx="40386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4953000" y="2057400"/>
            <a:ext cx="169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>
                <a:cs typeface="Arial" charset="0"/>
              </a:rPr>
              <a:t>Β</a:t>
            </a:r>
            <a:r>
              <a:rPr lang="en-US" sz="2400">
                <a:cs typeface="Arial" charset="0"/>
              </a:rPr>
              <a:t>-naphthol</a:t>
            </a:r>
            <a:endParaRPr lang="el-GR" sz="2400">
              <a:cs typeface="Arial" charset="0"/>
            </a:endParaRPr>
          </a:p>
        </p:txBody>
      </p:sp>
      <p:pic>
        <p:nvPicPr>
          <p:cNvPr id="18437" name="Picture 7" descr="benzoic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36625" y="4038600"/>
            <a:ext cx="2090738" cy="2514600"/>
          </a:xfrm>
          <a:noFill/>
        </p:spPr>
      </p:pic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3489325" y="4535488"/>
            <a:ext cx="1914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Benzoic 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715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66"/>
                </a:solidFill>
              </a:rPr>
              <a:t>pH &lt; 2</a:t>
            </a:r>
            <a:r>
              <a:rPr lang="en-US" smtClean="0"/>
              <a:t> Both non-ionic, both will transfer to benzene.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>
                <a:solidFill>
                  <a:srgbClr val="FF0066"/>
                </a:solidFill>
              </a:rPr>
              <a:t>pH &gt; 5</a:t>
            </a:r>
            <a:r>
              <a:rPr lang="en-US" smtClean="0"/>
              <a:t> Benzoic acid is deprotonated and stays in water</a:t>
            </a:r>
          </a:p>
          <a:p>
            <a:pPr eaLnBrk="1" hangingPunct="1"/>
            <a:r>
              <a:rPr lang="en-US" smtClean="0">
                <a:sym typeface="Chemistry SansSerif" pitchFamily="2" charset="2"/>
              </a:rPr>
              <a:t>-naphthol still transfers to benzene</a:t>
            </a:r>
          </a:p>
          <a:p>
            <a:pPr eaLnBrk="1" hangingPunct="1"/>
            <a:endParaRPr lang="en-US" smtClean="0">
              <a:sym typeface="Chemistry SansSerif" pitchFamily="2" charset="2"/>
            </a:endParaRPr>
          </a:p>
          <a:p>
            <a:pPr eaLnBrk="1" hangingPunct="1"/>
            <a:r>
              <a:rPr lang="en-US" smtClean="0">
                <a:solidFill>
                  <a:srgbClr val="FF0066"/>
                </a:solidFill>
                <a:sym typeface="Chemistry SansSerif" pitchFamily="2" charset="2"/>
              </a:rPr>
              <a:t>pH 11</a:t>
            </a:r>
            <a:r>
              <a:rPr lang="en-US" smtClean="0">
                <a:sym typeface="Chemistry SansSerif" pitchFamily="2" charset="2"/>
              </a:rPr>
              <a:t>  Both dissociate and both stay in water.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Some dimerizes in the organic phase</a:t>
            </a: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>
            <p:ph sz="half" idx="1"/>
          </p:nvPr>
        </p:nvGraphicFramePr>
        <p:xfrm>
          <a:off x="533400" y="1371600"/>
          <a:ext cx="7772400" cy="2489200"/>
        </p:xfrm>
        <a:graphic>
          <a:graphicData uri="http://schemas.openxmlformats.org/presentationml/2006/ole">
            <p:oleObj spid="_x0000_s3074" name="Bitmap Image" r:id="rId3" imgW="4133333" imgH="1324160" progId="Paint.Picture">
              <p:embed/>
            </p:oleObj>
          </a:graphicData>
        </a:graphic>
      </p:graphicFrame>
      <p:sp>
        <p:nvSpPr>
          <p:cNvPr id="3077" name="Text Box 12"/>
          <p:cNvSpPr txBox="1">
            <a:spLocks noChangeArrowheads="1"/>
          </p:cNvSpPr>
          <p:nvPr/>
        </p:nvSpPr>
        <p:spPr bwMode="auto">
          <a:xfrm>
            <a:off x="593725" y="4256088"/>
            <a:ext cx="764698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Each species has own K</a:t>
            </a:r>
            <a:r>
              <a:rPr lang="en-US" sz="2800" baseline="-25000"/>
              <a:t>D</a:t>
            </a:r>
          </a:p>
          <a:p>
            <a:endParaRPr lang="en-US" sz="2800"/>
          </a:p>
          <a:p>
            <a:r>
              <a:rPr lang="en-US" sz="2800"/>
              <a:t>But we  are interested in total amount extracted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>
            <p:ph idx="1"/>
          </p:nvPr>
        </p:nvGraphicFramePr>
        <p:xfrm>
          <a:off x="304800" y="976312"/>
          <a:ext cx="8839200" cy="3138488"/>
        </p:xfrm>
        <a:graphic>
          <a:graphicData uri="http://schemas.openxmlformats.org/presentationml/2006/ole">
            <p:oleObj spid="_x0000_s4098" name="Equation" r:id="rId3" imgW="2145960" imgH="761760" progId="Equation.3">
              <p:embed/>
            </p:oleObj>
          </a:graphicData>
        </a:graphic>
      </p:graphicFrame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860425" y="27352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974725" y="4664075"/>
            <a:ext cx="46053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D is the Distribution ratio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57200"/>
            <a:ext cx="4038600" cy="5668963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66"/>
                </a:solidFill>
              </a:rPr>
              <a:t>Substitute</a:t>
            </a:r>
            <a:r>
              <a:rPr lang="en-US" sz="2800" smtClean="0"/>
              <a:t>: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066800" y="1071563"/>
          <a:ext cx="6705600" cy="1925637"/>
        </p:xfrm>
        <a:graphic>
          <a:graphicData uri="http://schemas.openxmlformats.org/presentationml/2006/ole">
            <p:oleObj spid="_x0000_s5122" name="Equation" r:id="rId3" imgW="2476440" imgH="711000" progId="Equation.3">
              <p:embed/>
            </p:oleObj>
          </a:graphicData>
        </a:graphic>
      </p:graphicFrame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6537325" y="2808288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66"/>
                </a:solidFill>
              </a:rPr>
              <a:t>then</a:t>
            </a:r>
          </a:p>
        </p:txBody>
      </p:sp>
      <p:graphicFrame>
        <p:nvGraphicFramePr>
          <p:cNvPr id="5123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1295400" y="3898900"/>
          <a:ext cx="5562600" cy="2362200"/>
        </p:xfrm>
        <a:graphic>
          <a:graphicData uri="http://schemas.openxmlformats.org/presentationml/2006/ole">
            <p:oleObj spid="_x0000_s5123" name="Equation" r:id="rId4" imgW="143496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For a weak acid which doesn’t dimerize – can simplify: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6610350" y="3754438"/>
          <a:ext cx="114300" cy="215900"/>
        </p:xfrm>
        <a:graphic>
          <a:graphicData uri="http://schemas.openxmlformats.org/presentationml/2006/ole">
            <p:oleObj spid="_x0000_s6146" name="Equation" r:id="rId3" imgW="114120" imgH="215640" progId="Equation.3">
              <p:embed/>
            </p:oleObj>
          </a:graphicData>
        </a:graphic>
      </p:graphicFrame>
      <p:graphicFrame>
        <p:nvGraphicFramePr>
          <p:cNvPr id="6147" name="Object 7"/>
          <p:cNvGraphicFramePr>
            <a:graphicFrameLocks noChangeAspect="1"/>
          </p:cNvGraphicFramePr>
          <p:nvPr>
            <p:ph sz="half" idx="1"/>
          </p:nvPr>
        </p:nvGraphicFramePr>
        <p:xfrm>
          <a:off x="1828800" y="1789113"/>
          <a:ext cx="4316413" cy="3341687"/>
        </p:xfrm>
        <a:graphic>
          <a:graphicData uri="http://schemas.openxmlformats.org/presentationml/2006/ole">
            <p:oleObj spid="_x0000_s6147" name="Equation" r:id="rId4" imgW="78732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0066"/>
                </a:solidFill>
              </a:rPr>
              <a:t>Metal ion Extraction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eaLnBrk="1" hangingPunct="1"/>
            <a:r>
              <a:rPr lang="en-US" smtClean="0"/>
              <a:t>Must create a neutral, hydrophobic complex to extract into an organic phase.</a:t>
            </a:r>
          </a:p>
          <a:p>
            <a:pPr eaLnBrk="1" hangingPunct="1"/>
            <a:r>
              <a:rPr lang="en-US" smtClean="0"/>
              <a:t>We use chelating agents</a:t>
            </a:r>
          </a:p>
          <a:p>
            <a:pPr eaLnBrk="1" hangingPunct="1"/>
            <a:r>
              <a:rPr lang="en-US" smtClean="0"/>
              <a:t>E.g. 8-hydroxy-</a:t>
            </a:r>
          </a:p>
          <a:p>
            <a:pPr eaLnBrk="1" hangingPunct="1">
              <a:buFontTx/>
              <a:buNone/>
            </a:pPr>
            <a:r>
              <a:rPr lang="en-US" smtClean="0"/>
              <a:t>   quinoline</a:t>
            </a:r>
          </a:p>
          <a:p>
            <a:pPr eaLnBrk="1" hangingPunct="1">
              <a:buFontTx/>
              <a:buNone/>
            </a:pPr>
            <a:r>
              <a:rPr lang="en-US" smtClean="0"/>
              <a:t>(oxine, 8-quinolinol)</a:t>
            </a:r>
          </a:p>
        </p:txBody>
      </p:sp>
      <p:pic>
        <p:nvPicPr>
          <p:cNvPr id="20484" name="Picture 5" descr="lrg1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3333750"/>
            <a:ext cx="38100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1507" name="Picture 4" descr="solvent extraction beaker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7938"/>
            <a:ext cx="9144000" cy="6904037"/>
          </a:xfr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5791200" cy="11430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FF0066"/>
                </a:solidFill>
              </a:rPr>
              <a:t>Complex formation is pH </a:t>
            </a:r>
            <a:r>
              <a:rPr lang="en-US" sz="3200" baseline="-25000" smtClean="0">
                <a:solidFill>
                  <a:srgbClr val="FF0066"/>
                </a:solidFill>
              </a:rPr>
              <a:t> </a:t>
            </a:r>
            <a:r>
              <a:rPr lang="en-US" sz="3200" smtClean="0">
                <a:solidFill>
                  <a:srgbClr val="FF0066"/>
                </a:solidFill>
              </a:rPr>
              <a:t>dependent, but the stronger the complex (K</a:t>
            </a:r>
            <a:r>
              <a:rPr lang="en-US" sz="3200" baseline="-25000" smtClean="0">
                <a:solidFill>
                  <a:srgbClr val="FF0066"/>
                </a:solidFill>
              </a:rPr>
              <a:t>f</a:t>
            </a:r>
            <a:r>
              <a:rPr lang="en-US" sz="3200" smtClean="0">
                <a:solidFill>
                  <a:srgbClr val="FF0066"/>
                </a:solidFill>
              </a:rPr>
              <a:t>), the lower the pH which can be used.</a:t>
            </a:r>
            <a:r>
              <a:rPr lang="en-US" sz="4000" smtClean="0"/>
              <a:t> </a:t>
            </a:r>
          </a:p>
        </p:txBody>
      </p:sp>
      <p:pic>
        <p:nvPicPr>
          <p:cNvPr id="22531" name="Picture 5" descr="simg_GC00264397_CA00264427">
            <a:hlinkClick r:id="rId2"/>
          </p:cNvPr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019800" y="0"/>
            <a:ext cx="3124200" cy="2841625"/>
          </a:xfrm>
        </p:spPr>
      </p:pic>
      <p:sp>
        <p:nvSpPr>
          <p:cNvPr id="22532" name="Text Box 8"/>
          <p:cNvSpPr txBox="1">
            <a:spLocks noChangeArrowheads="1"/>
          </p:cNvSpPr>
          <p:nvPr/>
        </p:nvSpPr>
        <p:spPr bwMode="auto">
          <a:xfrm>
            <a:off x="457200" y="2627313"/>
            <a:ext cx="6705600" cy="397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  </a:t>
            </a:r>
            <a:r>
              <a:rPr lang="en-US" sz="3200"/>
              <a:t>Neutral species are extracted</a:t>
            </a:r>
          </a:p>
          <a:p>
            <a:r>
              <a:rPr lang="en-US" sz="3200"/>
              <a:t>Cu</a:t>
            </a:r>
            <a:r>
              <a:rPr lang="en-US" sz="3200" baseline="30000"/>
              <a:t>2+</a:t>
            </a:r>
            <a:r>
              <a:rPr lang="en-US" sz="3200"/>
              <a:t> + L</a:t>
            </a:r>
            <a:r>
              <a:rPr lang="en-US" sz="3200" baseline="30000"/>
              <a:t>2-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 </a:t>
            </a:r>
            <a:r>
              <a:rPr lang="en-US" sz="3200"/>
              <a:t>CuL</a:t>
            </a:r>
            <a:r>
              <a:rPr lang="en-US" sz="3200" baseline="30000"/>
              <a:t>0</a:t>
            </a:r>
          </a:p>
          <a:p>
            <a:endParaRPr lang="en-US" sz="3200" baseline="30000"/>
          </a:p>
          <a:p>
            <a:endParaRPr lang="en-US" sz="3200" baseline="30000"/>
          </a:p>
          <a:p>
            <a:r>
              <a:rPr lang="en-US" sz="3200"/>
              <a:t>With Fe</a:t>
            </a:r>
            <a:r>
              <a:rPr lang="en-US" sz="3200" baseline="30000"/>
              <a:t>3+, </a:t>
            </a:r>
            <a:r>
              <a:rPr lang="en-US" sz="3200"/>
              <a:t>get (FeL)</a:t>
            </a:r>
            <a:r>
              <a:rPr lang="en-US" sz="3200" baseline="30000"/>
              <a:t>+</a:t>
            </a:r>
            <a:r>
              <a:rPr lang="en-US" sz="3200"/>
              <a:t> or (FeL</a:t>
            </a:r>
            <a:r>
              <a:rPr lang="en-US" sz="3200" baseline="-25000"/>
              <a:t>2</a:t>
            </a:r>
            <a:r>
              <a:rPr lang="en-US" sz="3200"/>
              <a:t>)</a:t>
            </a:r>
            <a:r>
              <a:rPr lang="en-US" sz="3200" baseline="30000"/>
              <a:t>-</a:t>
            </a:r>
          </a:p>
          <a:p>
            <a:endParaRPr lang="en-US" sz="3200" baseline="30000"/>
          </a:p>
          <a:p>
            <a:r>
              <a:rPr lang="en-US" sz="3200"/>
              <a:t>Therefore can separate Cu</a:t>
            </a:r>
            <a:r>
              <a:rPr lang="en-US" sz="3200" baseline="30000"/>
              <a:t>2+</a:t>
            </a:r>
            <a:r>
              <a:rPr lang="en-US" sz="3200"/>
              <a:t> from Fe</a:t>
            </a:r>
            <a:r>
              <a:rPr lang="en-US" sz="3200" baseline="30000"/>
              <a:t>3+</a:t>
            </a:r>
            <a:endParaRPr lang="en-US" sz="3200"/>
          </a:p>
          <a:p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pPr eaLnBrk="1" hangingPunct="1"/>
            <a:r>
              <a:rPr lang="en-US" sz="2800" b="1" smtClean="0"/>
              <a:t>Another important reagent for the solvent extraction of metal ions is dithizone, diphenylthiocarbazone.</a:t>
            </a:r>
          </a:p>
          <a:p>
            <a:pPr eaLnBrk="1" hangingPunct="1"/>
            <a:endParaRPr lang="en-US" sz="2800" b="1" smtClean="0"/>
          </a:p>
        </p:txBody>
      </p:sp>
      <p:graphicFrame>
        <p:nvGraphicFramePr>
          <p:cNvPr id="7170" name="Object 1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410200" y="1295400"/>
          <a:ext cx="3005138" cy="1244600"/>
        </p:xfrm>
        <a:graphic>
          <a:graphicData uri="http://schemas.openxmlformats.org/presentationml/2006/ole">
            <p:oleObj spid="_x0000_s7170" name="Bitmap Image" r:id="rId3" imgW="1057423" imgH="438095" progId="Paint.Picture">
              <p:embed/>
            </p:oleObj>
          </a:graphicData>
        </a:graphic>
      </p:graphicFrame>
      <p:pic>
        <p:nvPicPr>
          <p:cNvPr id="7173" name="Picture 12" descr="dithizone">
            <a:hlinkClick r:id="rId4"/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6248400" y="3429000"/>
            <a:ext cx="1725613" cy="2117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eaLnBrk="1" hangingPunct="1"/>
            <a:r>
              <a:rPr lang="en-US" dirty="0" smtClean="0"/>
              <a:t>Some salts form complexes (ion pairs) which can be extracted</a:t>
            </a:r>
          </a:p>
          <a:p>
            <a:pPr eaLnBrk="1" hangingPunct="1"/>
            <a:r>
              <a:rPr lang="en-US" dirty="0" err="1" smtClean="0"/>
              <a:t>eg</a:t>
            </a:r>
            <a:r>
              <a:rPr lang="en-US" dirty="0" smtClean="0"/>
              <a:t> [FeCl</a:t>
            </a:r>
            <a:r>
              <a:rPr lang="en-US" baseline="-25000" dirty="0" smtClean="0"/>
              <a:t>4</a:t>
            </a:r>
            <a:r>
              <a:rPr lang="en-US" dirty="0" smtClean="0"/>
              <a:t>]</a:t>
            </a:r>
            <a:r>
              <a:rPr lang="en-US" baseline="30000" dirty="0" smtClean="0"/>
              <a:t>-</a:t>
            </a:r>
            <a:r>
              <a:rPr lang="en-US" dirty="0" smtClean="0"/>
              <a:t>H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30000" dirty="0" smtClean="0"/>
              <a:t>+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0066"/>
                </a:solidFill>
              </a:rPr>
              <a:t>Applications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Separation – controlled by pH which controls ionization and complex formation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Clean up before analysis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Preconcentration: Extract from a large aqueous volume into a much smaller organic volume.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24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hlinkClick r:id="rId2"/>
              </a:rPr>
              <a:t>Counter current extraction</a:t>
            </a:r>
            <a:endParaRPr 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2895600"/>
          </a:xfrm>
        </p:spPr>
        <p:txBody>
          <a:bodyPr/>
          <a:lstStyle/>
          <a:p>
            <a:pPr eaLnBrk="1" hangingPunct="1"/>
            <a:r>
              <a:rPr lang="en-US" smtClean="0"/>
              <a:t>Craig method: you want to separate two species by solvent extration but their K</a:t>
            </a:r>
            <a:r>
              <a:rPr lang="en-US" baseline="-25000" smtClean="0"/>
              <a:t>D</a:t>
            </a:r>
            <a:r>
              <a:rPr lang="en-US" smtClean="0"/>
              <a:t>s are not sufficiently different. So carry out a series of extractions:</a:t>
            </a:r>
          </a:p>
        </p:txBody>
      </p:sp>
      <p:pic>
        <p:nvPicPr>
          <p:cNvPr id="25604" name="Picture 4" descr="Animation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981200"/>
            <a:ext cx="3124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438400"/>
            <a:ext cx="8229600" cy="114300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Thank You</a:t>
            </a:r>
            <a:endParaRPr lang="en-US" sz="5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10275</TotalTime>
  <Words>486</Words>
  <Application>Microsoft PowerPoint</Application>
  <PresentationFormat>On-screen Show (4:3)</PresentationFormat>
  <Paragraphs>81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Chemistry SansSerif</vt:lpstr>
      <vt:lpstr>Symbol</vt:lpstr>
      <vt:lpstr>Default Design</vt:lpstr>
      <vt:lpstr>Microsoft Equation 3.0</vt:lpstr>
      <vt:lpstr>Bitmap Image</vt:lpstr>
      <vt:lpstr>Solvent extraction</vt:lpstr>
      <vt:lpstr>What is liquid-liquid extraction? </vt:lpstr>
      <vt:lpstr>Distribution coefficient "K"</vt:lpstr>
      <vt:lpstr>Slide 4</vt:lpstr>
      <vt:lpstr>Slide 5</vt:lpstr>
      <vt:lpstr>Extraction efficiency</vt:lpstr>
      <vt:lpstr>Slide 7</vt:lpstr>
      <vt:lpstr>Successive extractions</vt:lpstr>
      <vt:lpstr> Some organic compounds can be made water-soluble. </vt:lpstr>
      <vt:lpstr>To a first approximation, in dilute solution, KD is independent of concentration.</vt:lpstr>
      <vt:lpstr>Separating species</vt:lpstr>
      <vt:lpstr>Slide 12</vt:lpstr>
      <vt:lpstr>Some dimerizes in the organic phase</vt:lpstr>
      <vt:lpstr>Slide 14</vt:lpstr>
      <vt:lpstr>Slide 15</vt:lpstr>
      <vt:lpstr>For a weak acid which doesn’t dimerize – can simplify:</vt:lpstr>
      <vt:lpstr>Metal ion Extraction</vt:lpstr>
      <vt:lpstr>Slide 18</vt:lpstr>
      <vt:lpstr>Complex formation is pH  dependent, but the stronger the complex (Kf), the lower the pH which can be used. </vt:lpstr>
      <vt:lpstr>Slide 20</vt:lpstr>
      <vt:lpstr>Slide 21</vt:lpstr>
      <vt:lpstr>Applications</vt:lpstr>
      <vt:lpstr>Counter current extraction</vt:lpstr>
      <vt:lpstr>Thank You</vt:lpstr>
    </vt:vector>
  </TitlesOfParts>
  <Company>St. Francis Xavier Univertsity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Solvent extraction</dc:title>
  <dc:creator>tsmithpa</dc:creator>
  <cp:lastModifiedBy>Tuxboot-111</cp:lastModifiedBy>
  <cp:revision>18</cp:revision>
  <dcterms:created xsi:type="dcterms:W3CDTF">2006-08-28T20:07:33Z</dcterms:created>
  <dcterms:modified xsi:type="dcterms:W3CDTF">2019-09-12T09:25:37Z</dcterms:modified>
</cp:coreProperties>
</file>