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31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89" r:id="rId14"/>
    <p:sldId id="274" r:id="rId15"/>
    <p:sldId id="275" r:id="rId16"/>
    <p:sldId id="276" r:id="rId17"/>
    <p:sldId id="277" r:id="rId18"/>
    <p:sldId id="290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56" r:id="rId29"/>
    <p:sldId id="28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2" autoAdjust="0"/>
    <p:restoredTop sz="94660"/>
  </p:normalViewPr>
  <p:slideViewPr>
    <p:cSldViewPr snapToGrid="0">
      <p:cViewPr varScale="1">
        <p:scale>
          <a:sx n="83" d="100"/>
          <a:sy n="83" d="100"/>
        </p:scale>
        <p:origin x="98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AA972-593A-44E6-8241-4B53BE816068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B048B1-5582-4006-B613-52E31606A3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3200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B3FF52-4985-4FDF-9380-318C36EAAAC4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3911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0644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8A2D98-E677-4F7A-881F-04553E56FB2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6543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ea typeface="宋体" panose="02010600030101010101" pitchFamily="2" charset="-122"/>
            </a:endParaRP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8866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6CAF11-6290-405F-BDE8-1D849C5B8D54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5539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0289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0074CF-214D-4F9C-867C-69683809C43F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5959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5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900"/>
          </a:p>
        </p:txBody>
      </p:sp>
    </p:spTree>
    <p:extLst>
      <p:ext uri="{BB962C8B-B14F-4D97-AF65-F5344CB8AC3E}">
        <p14:creationId xmlns:p14="http://schemas.microsoft.com/office/powerpoint/2010/main" val="842590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715E5A-0FC8-444F-9767-BA630D33312C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5969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014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891F78-5C33-4606-8C89-71112F2E2C45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6051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5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1452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06B140-220C-4641-9441-1696537F4C0F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5068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en-US">
              <a:ea typeface="굴림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4743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087E7F-E2DC-4801-8442-007B4059ACD3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6062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6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150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0EF59D-D9D3-49BB-BBDC-68F43D6BE66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5570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4243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943A28-4B4F-4289-B26C-C5F90125E274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6092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9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295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36150D-EB9E-44B7-9AA0-CDF9A89C3B17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5601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9723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044E72-73B4-4283-BB86-89CE23D761D8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6133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3589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2D29B4-7A32-48A1-A511-7C8DFDEB3AA7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5672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baseline="30000"/>
          </a:p>
        </p:txBody>
      </p:sp>
    </p:spTree>
    <p:extLst>
      <p:ext uri="{BB962C8B-B14F-4D97-AF65-F5344CB8AC3E}">
        <p14:creationId xmlns:p14="http://schemas.microsoft.com/office/powerpoint/2010/main" val="255131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2D8173-2633-488C-B056-2C60E1CC271C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6184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8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10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6BA666-705B-4914-8A4C-8BE9BB9F5C4A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6215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67103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8DE973-9F1E-4870-B89A-0872888FFD37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6256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5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13416223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7B3397-40C3-490F-8BE4-2CAC70074FA9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6277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3814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D608F9-9A54-4C03-87D0-243B0A37DECB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5683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5057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C2156E-9A9E-4010-93D7-FF97B58ECFBC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6359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5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96870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93CA82-98B3-42ED-A941-BD60B75E9CC8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6379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38884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557865-E350-4888-9838-DCF9F39C0B4E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6389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8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73892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F3DE35-C0A0-4F2E-B755-8FAD24CC6272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6420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96606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4BE8C9-202F-4117-A240-B20BB031216C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6461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01003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3DA348-FBFA-4EEC-BBBF-212AEB524B0F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6471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8327115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739D53-DB35-44FD-9A80-A077150E36AC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6512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1545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68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4026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7966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8365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6772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6460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5652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851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1572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9026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2018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4392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665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1961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152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22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9857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447800"/>
            <a:ext cx="5384800" cy="464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447800"/>
            <a:ext cx="5384800" cy="22479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48100"/>
            <a:ext cx="5384800" cy="22479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456084" y="6146801"/>
            <a:ext cx="2844800" cy="239713"/>
          </a:xfrm>
        </p:spPr>
        <p:txBody>
          <a:bodyPr/>
          <a:lstStyle>
            <a:lvl1pPr>
              <a:defRPr/>
            </a:lvl1pPr>
          </a:lstStyle>
          <a:p>
            <a:fld id="{2ECF3F0C-83FB-4685-82CC-792F5E4AA01A}" type="datetime1">
              <a:rPr lang="en-US" altLang="zh-CN" smtClean="0"/>
              <a:t>9/12/2019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6491385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609600" y="1447800"/>
            <a:ext cx="5384800" cy="464820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447800"/>
            <a:ext cx="5384800" cy="464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56084" y="6146801"/>
            <a:ext cx="2844800" cy="239713"/>
          </a:xfrm>
        </p:spPr>
        <p:txBody>
          <a:bodyPr/>
          <a:lstStyle>
            <a:lvl1pPr>
              <a:defRPr/>
            </a:lvl1pPr>
          </a:lstStyle>
          <a:p>
            <a:fld id="{0E82A370-A7D2-4ED1-A0A1-3993EB9EE68F}" type="datetime1">
              <a:rPr lang="en-US" altLang="zh-CN" smtClean="0"/>
              <a:t>9/12/2019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113477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447800"/>
            <a:ext cx="5384800" cy="464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47800"/>
            <a:ext cx="5384800" cy="464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56084" y="6146801"/>
            <a:ext cx="2844800" cy="239713"/>
          </a:xfrm>
        </p:spPr>
        <p:txBody>
          <a:bodyPr/>
          <a:lstStyle>
            <a:lvl1pPr>
              <a:defRPr/>
            </a:lvl1pPr>
          </a:lstStyle>
          <a:p>
            <a:fld id="{30AEB4C9-0B4A-4338-BD3A-CEE6B011D15A}" type="datetime1">
              <a:rPr lang="en-US" altLang="zh-CN" smtClean="0"/>
              <a:t>9/12/2019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9572900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47800"/>
            <a:ext cx="5384800" cy="464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447800"/>
            <a:ext cx="5384800" cy="464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56084" y="6146801"/>
            <a:ext cx="2844800" cy="239713"/>
          </a:xfrm>
        </p:spPr>
        <p:txBody>
          <a:bodyPr/>
          <a:lstStyle>
            <a:lvl1pPr>
              <a:defRPr/>
            </a:lvl1pPr>
          </a:lstStyle>
          <a:p>
            <a:fld id="{38FF0E7C-DFE5-446B-BA11-12BE0D8F217A}" type="datetime1">
              <a:rPr lang="en-US" altLang="zh-CN" smtClean="0"/>
              <a:t>9/12/2019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877503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447800"/>
            <a:ext cx="5384800" cy="22479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09600" y="3848100"/>
            <a:ext cx="5384800" cy="22479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197600" y="1447800"/>
            <a:ext cx="5384800" cy="464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456084" y="6146801"/>
            <a:ext cx="2844800" cy="239713"/>
          </a:xfrm>
        </p:spPr>
        <p:txBody>
          <a:bodyPr/>
          <a:lstStyle>
            <a:lvl1pPr>
              <a:defRPr/>
            </a:lvl1pPr>
          </a:lstStyle>
          <a:p>
            <a:fld id="{031F500A-AECB-403A-AB43-433AE1C01D49}" type="datetime1">
              <a:rPr lang="en-US" altLang="zh-CN" smtClean="0"/>
              <a:t>9/12/2019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35644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B4812D9-41CC-419D-8D88-DFA3BCCD24AB}" type="datetimeFigureOut">
              <a:rPr lang="en-IN" smtClean="0"/>
              <a:t>12-09-2019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E554C5E-32A4-49AC-8B0A-7B30E1EA5E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72325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2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jpe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0.emf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9.wmf"/><Relationship Id="rId10" Type="http://schemas.openxmlformats.org/officeDocument/2006/relationships/image" Target="../media/image22.jpeg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4.emf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8.png"/><Relationship Id="rId5" Type="http://schemas.openxmlformats.org/officeDocument/2006/relationships/image" Target="../media/image27.emf"/><Relationship Id="rId4" Type="http://schemas.openxmlformats.org/officeDocument/2006/relationships/oleObject" Target="../embeddings/oleObject2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2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1.e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25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6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39.jpeg"/><Relationship Id="rId5" Type="http://schemas.openxmlformats.org/officeDocument/2006/relationships/image" Target="../media/image35.emf"/><Relationship Id="rId10" Type="http://schemas.openxmlformats.org/officeDocument/2006/relationships/image" Target="../media/image38.jpeg"/><Relationship Id="rId4" Type="http://schemas.openxmlformats.org/officeDocument/2006/relationships/oleObject" Target="../embeddings/oleObject27.bin"/><Relationship Id="rId9" Type="http://schemas.openxmlformats.org/officeDocument/2006/relationships/image" Target="../media/image37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42.wmf"/><Relationship Id="rId4" Type="http://schemas.openxmlformats.org/officeDocument/2006/relationships/image" Target="../media/image43.jpeg"/><Relationship Id="rId9" Type="http://schemas.openxmlformats.org/officeDocument/2006/relationships/oleObject" Target="../embeddings/oleObject3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46.wmf"/><Relationship Id="rId4" Type="http://schemas.openxmlformats.org/officeDocument/2006/relationships/image" Target="../media/image47.jpeg"/><Relationship Id="rId9" Type="http://schemas.openxmlformats.org/officeDocument/2006/relationships/oleObject" Target="../embeddings/oleObject3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3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7.jpeg"/><Relationship Id="rId5" Type="http://schemas.openxmlformats.org/officeDocument/2006/relationships/image" Target="../media/image48.wmf"/><Relationship Id="rId4" Type="http://schemas.openxmlformats.org/officeDocument/2006/relationships/oleObject" Target="../embeddings/oleObject3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0.jpeg"/><Relationship Id="rId5" Type="http://schemas.openxmlformats.org/officeDocument/2006/relationships/image" Target="../media/image49.wmf"/><Relationship Id="rId4" Type="http://schemas.openxmlformats.org/officeDocument/2006/relationships/oleObject" Target="../embeddings/oleObject39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image" Target="../media/image54.png"/><Relationship Id="rId7" Type="http://schemas.openxmlformats.org/officeDocument/2006/relationships/image" Target="../media/image5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53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65300" y="1028700"/>
            <a:ext cx="7772400" cy="1828800"/>
          </a:xfrm>
        </p:spPr>
        <p:txBody>
          <a:bodyPr/>
          <a:lstStyle/>
          <a:p>
            <a:r>
              <a:rPr lang="en-US" altLang="en-US" dirty="0" smtClean="0"/>
              <a:t>Rotational Motion</a:t>
            </a:r>
            <a:endParaRPr lang="en-US" alt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970981" y="4468090"/>
            <a:ext cx="4156364" cy="2389909"/>
          </a:xfrm>
        </p:spPr>
        <p:txBody>
          <a:bodyPr>
            <a:normAutofit fontScale="25000" lnSpcReduction="20000"/>
          </a:bodyPr>
          <a:lstStyle/>
          <a:p>
            <a:pPr>
              <a:defRPr/>
            </a:pPr>
            <a:r>
              <a:rPr lang="en-IN" sz="8000" b="1" dirty="0">
                <a:solidFill>
                  <a:schemeClr val="bg1"/>
                </a:solidFill>
              </a:rPr>
              <a:t>By</a:t>
            </a:r>
          </a:p>
          <a:p>
            <a:pPr>
              <a:defRPr/>
            </a:pPr>
            <a:r>
              <a:rPr lang="en-IN" sz="8000" b="1" dirty="0">
                <a:solidFill>
                  <a:schemeClr val="bg1"/>
                </a:solidFill>
              </a:rPr>
              <a:t>Umesh Patil</a:t>
            </a:r>
          </a:p>
          <a:p>
            <a:pPr>
              <a:defRPr/>
            </a:pPr>
            <a:r>
              <a:rPr lang="en-IN" sz="8000" b="1" dirty="0" err="1">
                <a:solidFill>
                  <a:schemeClr val="bg1"/>
                </a:solidFill>
              </a:rPr>
              <a:t>Asst.Prof</a:t>
            </a:r>
            <a:r>
              <a:rPr lang="en-IN" sz="8000" b="1" dirty="0">
                <a:solidFill>
                  <a:schemeClr val="bg1"/>
                </a:solidFill>
              </a:rPr>
              <a:t> </a:t>
            </a:r>
          </a:p>
          <a:p>
            <a:pPr>
              <a:defRPr/>
            </a:pPr>
            <a:r>
              <a:rPr lang="en-IN" sz="8000" b="1" dirty="0" smtClean="0">
                <a:solidFill>
                  <a:schemeClr val="bg1"/>
                </a:solidFill>
              </a:rPr>
              <a:t>Physics </a:t>
            </a:r>
            <a:r>
              <a:rPr lang="en-IN" sz="8000" b="1" dirty="0">
                <a:solidFill>
                  <a:schemeClr val="bg1"/>
                </a:solidFill>
              </a:rPr>
              <a:t>Department</a:t>
            </a:r>
          </a:p>
          <a:p>
            <a:pPr>
              <a:defRPr/>
            </a:pPr>
            <a:r>
              <a:rPr lang="en-IN" sz="8000" b="1" dirty="0">
                <a:solidFill>
                  <a:schemeClr val="bg1"/>
                </a:solidFill>
              </a:rPr>
              <a:t>S.T.E.s.&amp; Co op </a:t>
            </a:r>
            <a:r>
              <a:rPr lang="en-IN" sz="8000" b="1" dirty="0" err="1">
                <a:solidFill>
                  <a:schemeClr val="bg1"/>
                </a:solidFill>
              </a:rPr>
              <a:t>E.S.Ltd</a:t>
            </a:r>
            <a:r>
              <a:rPr lang="en-IN" sz="8000" b="1" dirty="0">
                <a:solidFill>
                  <a:schemeClr val="bg1"/>
                </a:solidFill>
              </a:rPr>
              <a:t>.</a:t>
            </a:r>
          </a:p>
          <a:p>
            <a:pPr>
              <a:defRPr/>
            </a:pPr>
            <a:r>
              <a:rPr lang="en-IN" sz="8000" b="1" dirty="0">
                <a:solidFill>
                  <a:schemeClr val="bg1"/>
                </a:solidFill>
              </a:rPr>
              <a:t>Science </a:t>
            </a:r>
            <a:r>
              <a:rPr lang="en-IN" sz="8000" b="1" dirty="0" err="1">
                <a:solidFill>
                  <a:schemeClr val="bg1"/>
                </a:solidFill>
              </a:rPr>
              <a:t>Sr.college</a:t>
            </a:r>
            <a:r>
              <a:rPr lang="en-IN" sz="8000" b="1" dirty="0">
                <a:solidFill>
                  <a:schemeClr val="bg1"/>
                </a:solidFill>
              </a:rPr>
              <a:t> Shahada</a:t>
            </a:r>
          </a:p>
          <a:p>
            <a:endParaRPr lang="en-US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995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3" name="Rectangle 5"/>
          <p:cNvSpPr>
            <a:spLocks noChangeArrowheads="1"/>
          </p:cNvSpPr>
          <p:nvPr/>
        </p:nvSpPr>
        <p:spPr bwMode="auto">
          <a:xfrm>
            <a:off x="6121400" y="1355726"/>
            <a:ext cx="4318000" cy="459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buChar char="q"/>
              <a:defRPr sz="28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742950" indent="-285750" algn="l">
              <a:buSzPct val="65000"/>
              <a:buChar char="n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1143000" indent="-228600" algn="l">
              <a:buSzPct val="65000"/>
              <a:buChar char="n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600200" indent="-228600" algn="l">
              <a:buSzPct val="65000"/>
              <a:buChar char="n"/>
              <a:defRPr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2057400" indent="-228600" algn="l">
              <a:buSzPct val="65000"/>
              <a:buChar char="n"/>
              <a:defRPr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buSzPct val="65000"/>
              <a:buFont typeface="Wingdings" panose="05000000000000000000" pitchFamily="2" charset="2"/>
              <a:buChar char="n"/>
              <a:defRPr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buSzPct val="65000"/>
              <a:buFont typeface="Wingdings" panose="05000000000000000000" pitchFamily="2" charset="2"/>
              <a:buChar char="n"/>
              <a:defRPr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buSzPct val="65000"/>
              <a:buFont typeface="Wingdings" panose="05000000000000000000" pitchFamily="2" charset="2"/>
              <a:buChar char="n"/>
              <a:defRPr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buSzPct val="65000"/>
              <a:buFont typeface="Wingdings" panose="05000000000000000000" pitchFamily="2" charset="2"/>
              <a:buChar char="n"/>
              <a:defRPr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pPr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accent6">
                    <a:lumMod val="50000"/>
                  </a:schemeClr>
                </a:solidFill>
              </a:rPr>
              <a:t> motion of “Rigid Bodies” (extended, finite size)</a:t>
            </a:r>
          </a:p>
          <a:p>
            <a:pPr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accent6">
                    <a:lumMod val="50000"/>
                  </a:schemeClr>
                </a:solidFill>
              </a:rPr>
              <a:t>rotation + translation, more complex motions possible</a:t>
            </a:r>
          </a:p>
          <a:p>
            <a:pPr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accent6">
                    <a:lumMod val="50000"/>
                  </a:schemeClr>
                </a:solidFill>
              </a:rPr>
              <a:t>rigid bodies: fixed size &amp; shape, orientation matters</a:t>
            </a:r>
          </a:p>
          <a:p>
            <a:pPr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accent6">
                    <a:lumMod val="50000"/>
                  </a:schemeClr>
                </a:solidFill>
              </a:rPr>
              <a:t>kinematics of rotation</a:t>
            </a:r>
          </a:p>
          <a:p>
            <a:pPr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accent6">
                    <a:lumMod val="50000"/>
                  </a:schemeClr>
                </a:solidFill>
              </a:rPr>
              <a:t>dynamics</a:t>
            </a:r>
          </a:p>
          <a:p>
            <a:pPr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en-US" altLang="en-US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accent6">
                    <a:lumMod val="50000"/>
                  </a:schemeClr>
                </a:solidFill>
              </a:rPr>
              <a:t>rotational modifications to energy conservation</a:t>
            </a:r>
          </a:p>
          <a:p>
            <a:pPr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accent6">
                    <a:lumMod val="50000"/>
                  </a:schemeClr>
                </a:solidFill>
              </a:rPr>
              <a:t>conservation laws: energy &amp; angular momentum </a:t>
            </a:r>
          </a:p>
        </p:txBody>
      </p:sp>
      <p:grpSp>
        <p:nvGrpSpPr>
          <p:cNvPr id="652294" name="Group 6"/>
          <p:cNvGrpSpPr>
            <a:grpSpLocks/>
          </p:cNvGrpSpPr>
          <p:nvPr/>
        </p:nvGrpSpPr>
        <p:grpSpPr bwMode="auto">
          <a:xfrm>
            <a:off x="6765059" y="3860800"/>
            <a:ext cx="3468688" cy="385763"/>
            <a:chOff x="2352" y="2448"/>
            <a:chExt cx="2185" cy="243"/>
          </a:xfrm>
        </p:grpSpPr>
        <p:graphicFrame>
          <p:nvGraphicFramePr>
            <p:cNvPr id="652295" name="Object 7"/>
            <p:cNvGraphicFramePr>
              <a:graphicFrameLocks noChangeAspect="1"/>
            </p:cNvGraphicFramePr>
            <p:nvPr/>
          </p:nvGraphicFramePr>
          <p:xfrm>
            <a:off x="3360" y="2448"/>
            <a:ext cx="1177" cy="2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" name="Equation" r:id="rId4" imgW="1231560" imgH="253800" progId="Equation.3">
                    <p:embed/>
                  </p:oleObj>
                </mc:Choice>
                <mc:Fallback>
                  <p:oleObj name="Equation" r:id="rId4" imgW="1231560" imgH="253800" progId="Equation.3">
                    <p:embed/>
                    <p:pic>
                      <p:nvPicPr>
                        <p:cNvPr id="652295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0" y="2448"/>
                          <a:ext cx="1177" cy="2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52296" name="Object 8"/>
            <p:cNvGraphicFramePr>
              <a:graphicFrameLocks noChangeAspect="1"/>
            </p:cNvGraphicFramePr>
            <p:nvPr/>
          </p:nvGraphicFramePr>
          <p:xfrm>
            <a:off x="2352" y="2448"/>
            <a:ext cx="921" cy="2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9" name="Equation" r:id="rId6" imgW="965160" imgH="253800" progId="Equation.3">
                    <p:embed/>
                  </p:oleObj>
                </mc:Choice>
                <mc:Fallback>
                  <p:oleObj name="Equation" r:id="rId6" imgW="965160" imgH="253800" progId="Equation.3">
                    <p:embed/>
                    <p:pic>
                      <p:nvPicPr>
                        <p:cNvPr id="652296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2" y="2448"/>
                          <a:ext cx="921" cy="2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52297" name="Rectangle 9"/>
          <p:cNvSpPr>
            <a:spLocks noChangeArrowheads="1"/>
          </p:cNvSpPr>
          <p:nvPr/>
        </p:nvSpPr>
        <p:spPr bwMode="auto">
          <a:xfrm>
            <a:off x="1978025" y="1406525"/>
            <a:ext cx="37465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buChar char="q"/>
              <a:defRPr sz="28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742950" indent="-285750" algn="l">
              <a:buSzPct val="65000"/>
              <a:buChar char="n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1143000" indent="-228600" algn="l">
              <a:buSzPct val="65000"/>
              <a:buChar char="n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600200" indent="-228600" algn="l">
              <a:buSzPct val="65000"/>
              <a:buChar char="n"/>
              <a:defRPr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2057400" indent="-228600" algn="l">
              <a:buSzPct val="65000"/>
              <a:buChar char="n"/>
              <a:defRPr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buSzPct val="65000"/>
              <a:buFont typeface="Wingdings" panose="05000000000000000000" pitchFamily="2" charset="2"/>
              <a:buChar char="n"/>
              <a:defRPr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buSzPct val="65000"/>
              <a:buFont typeface="Wingdings" panose="05000000000000000000" pitchFamily="2" charset="2"/>
              <a:buChar char="n"/>
              <a:defRPr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buSzPct val="65000"/>
              <a:buFont typeface="Wingdings" panose="05000000000000000000" pitchFamily="2" charset="2"/>
              <a:buChar char="n"/>
              <a:defRPr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buSzPct val="65000"/>
              <a:buFont typeface="Wingdings" panose="05000000000000000000" pitchFamily="2" charset="2"/>
              <a:buChar char="n"/>
              <a:defRPr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buClr>
                <a:srgbClr val="1BA91B"/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rgbClr val="006600"/>
                </a:solidFill>
              </a:rPr>
              <a:t> motion of point bodies</a:t>
            </a:r>
          </a:p>
          <a:p>
            <a:pPr>
              <a:lnSpc>
                <a:spcPct val="100000"/>
              </a:lnSpc>
              <a:buClr>
                <a:srgbClr val="1BA91B"/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rgbClr val="006600"/>
                </a:solidFill>
              </a:rPr>
              <a:t> kinematics – translation</a:t>
            </a:r>
          </a:p>
          <a:p>
            <a:pPr>
              <a:lnSpc>
                <a:spcPct val="100000"/>
              </a:lnSpc>
              <a:buClr>
                <a:srgbClr val="1BA91B"/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rgbClr val="006600"/>
                </a:solidFill>
              </a:rPr>
              <a:t> dynamics</a:t>
            </a:r>
          </a:p>
          <a:p>
            <a:pPr>
              <a:lnSpc>
                <a:spcPct val="100000"/>
              </a:lnSpc>
              <a:buClr>
                <a:srgbClr val="1BA91B"/>
              </a:buClr>
              <a:buFont typeface="Wingdings" panose="05000000000000000000" pitchFamily="2" charset="2"/>
              <a:buChar char="§"/>
            </a:pPr>
            <a:endParaRPr lang="en-US" altLang="en-US" sz="2000" b="1" dirty="0">
              <a:solidFill>
                <a:srgbClr val="006600"/>
              </a:solidFill>
            </a:endParaRPr>
          </a:p>
          <a:p>
            <a:pPr>
              <a:lnSpc>
                <a:spcPct val="100000"/>
              </a:lnSpc>
              <a:buClr>
                <a:srgbClr val="1BA91B"/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rgbClr val="006600"/>
                </a:solidFill>
              </a:rPr>
              <a:t> conservation laws: energy &amp; momentum</a:t>
            </a:r>
          </a:p>
        </p:txBody>
      </p:sp>
      <p:sp>
        <p:nvSpPr>
          <p:cNvPr id="652308" name="Rectangle 20"/>
          <p:cNvSpPr>
            <a:spLocks noChangeArrowheads="1"/>
          </p:cNvSpPr>
          <p:nvPr/>
        </p:nvSpPr>
        <p:spPr bwMode="auto">
          <a:xfrm>
            <a:off x="6237289" y="412751"/>
            <a:ext cx="42687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 dirty="0" smtClean="0">
                <a:solidFill>
                  <a:schemeClr val="accent6">
                    <a:lumMod val="50000"/>
                  </a:schemeClr>
                </a:solidFill>
              </a:rPr>
              <a:t>Rotational </a:t>
            </a:r>
            <a:r>
              <a:rPr lang="en-US" altLang="en-US" b="1" dirty="0">
                <a:solidFill>
                  <a:schemeClr val="accent6">
                    <a:lumMod val="50000"/>
                  </a:schemeClr>
                </a:solidFill>
              </a:rPr>
              <a:t>Mechanics</a:t>
            </a:r>
          </a:p>
        </p:txBody>
      </p:sp>
      <p:graphicFrame>
        <p:nvGraphicFramePr>
          <p:cNvPr id="652309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138308"/>
              </p:ext>
            </p:extLst>
          </p:nvPr>
        </p:nvGraphicFramePr>
        <p:xfrm>
          <a:off x="3636241" y="2337593"/>
          <a:ext cx="1270000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8" imgW="838080" imgH="253800" progId="Equation.3">
                  <p:embed/>
                </p:oleObj>
              </mc:Choice>
              <mc:Fallback>
                <p:oleObj name="Equation" r:id="rId8" imgW="838080" imgH="253800" progId="Equation.3">
                  <p:embed/>
                  <p:pic>
                    <p:nvPicPr>
                      <p:cNvPr id="65230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241" y="2337593"/>
                        <a:ext cx="1270000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2317" name="Rectangle 29"/>
          <p:cNvSpPr>
            <a:spLocks noChangeArrowheads="1"/>
          </p:cNvSpPr>
          <p:nvPr/>
        </p:nvSpPr>
        <p:spPr bwMode="auto">
          <a:xfrm>
            <a:off x="1866901" y="425451"/>
            <a:ext cx="39147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 dirty="0" smtClean="0">
                <a:solidFill>
                  <a:srgbClr val="006600"/>
                </a:solidFill>
              </a:rPr>
              <a:t>Translational </a:t>
            </a:r>
            <a:r>
              <a:rPr lang="en-US" altLang="en-US" b="1" dirty="0">
                <a:solidFill>
                  <a:srgbClr val="006600"/>
                </a:solidFill>
              </a:rPr>
              <a:t>Mechanics</a:t>
            </a:r>
          </a:p>
        </p:txBody>
      </p:sp>
      <p:sp>
        <p:nvSpPr>
          <p:cNvPr id="652320" name="Rectangle 32"/>
          <p:cNvSpPr>
            <a:spLocks noChangeArrowheads="1"/>
          </p:cNvSpPr>
          <p:nvPr/>
        </p:nvSpPr>
        <p:spPr bwMode="auto">
          <a:xfrm>
            <a:off x="1879600" y="1308100"/>
            <a:ext cx="3886200" cy="2552700"/>
          </a:xfrm>
          <a:prstGeom prst="rect">
            <a:avLst/>
          </a:prstGeom>
          <a:noFill/>
          <a:ln w="57150" cmpd="thickThin" algn="ctr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52321" name="Rectangle 33"/>
          <p:cNvSpPr>
            <a:spLocks noChangeArrowheads="1"/>
          </p:cNvSpPr>
          <p:nvPr/>
        </p:nvSpPr>
        <p:spPr bwMode="auto">
          <a:xfrm>
            <a:off x="6045200" y="1295400"/>
            <a:ext cx="4432300" cy="4724400"/>
          </a:xfrm>
          <a:prstGeom prst="rect">
            <a:avLst/>
          </a:prstGeom>
          <a:noFill/>
          <a:ln w="57150" cmpd="thickThin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58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924" name="Picture 4" descr="10CO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1778001"/>
            <a:ext cx="3759200" cy="401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5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508000"/>
            <a:ext cx="82296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Rotational Motion</a:t>
            </a:r>
            <a:endParaRPr lang="en-US" altLang="en-US"/>
          </a:p>
        </p:txBody>
      </p:sp>
      <p:sp>
        <p:nvSpPr>
          <p:cNvPr id="465923" name="Rectangle 3"/>
          <p:cNvSpPr>
            <a:spLocks noGrp="1" noChangeArrowheads="1"/>
          </p:cNvSpPr>
          <p:nvPr>
            <p:ph idx="1"/>
          </p:nvPr>
        </p:nvSpPr>
        <p:spPr>
          <a:xfrm>
            <a:off x="1854200" y="1498600"/>
            <a:ext cx="5168900" cy="45212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chemeClr val="bg1"/>
                </a:solidFill>
                <a:ea typeface="宋体" panose="02010600030101010101" pitchFamily="2" charset="-122"/>
              </a:rPr>
              <a:t>Angular position and radian</a:t>
            </a:r>
            <a:endParaRPr lang="en-US" altLang="en-US" b="1" dirty="0">
              <a:solidFill>
                <a:schemeClr val="bg1"/>
              </a:solidFill>
            </a:endParaRPr>
          </a:p>
          <a:p>
            <a:r>
              <a:rPr lang="en-US" altLang="zh-CN" b="1" dirty="0">
                <a:solidFill>
                  <a:schemeClr val="bg1"/>
                </a:solidFill>
                <a:ea typeface="宋体" panose="02010600030101010101" pitchFamily="2" charset="-122"/>
              </a:rPr>
              <a:t> Angular </a:t>
            </a:r>
            <a:r>
              <a:rPr lang="en-US" altLang="en-US" b="1" dirty="0">
                <a:solidFill>
                  <a:schemeClr val="bg1"/>
                </a:solidFill>
              </a:rPr>
              <a:t>displacement</a:t>
            </a:r>
          </a:p>
          <a:p>
            <a:r>
              <a:rPr lang="en-US" altLang="zh-CN" b="1" dirty="0">
                <a:solidFill>
                  <a:schemeClr val="bg1"/>
                </a:solidFill>
                <a:ea typeface="宋体" panose="02010600030101010101" pitchFamily="2" charset="-122"/>
              </a:rPr>
              <a:t> Angular</a:t>
            </a:r>
            <a:r>
              <a:rPr lang="en-US" altLang="en-US" b="1" dirty="0">
                <a:solidFill>
                  <a:schemeClr val="bg1"/>
                </a:solidFill>
              </a:rPr>
              <a:t> </a:t>
            </a:r>
            <a:r>
              <a:rPr lang="en-US" altLang="zh-CN" b="1" dirty="0">
                <a:solidFill>
                  <a:schemeClr val="bg1"/>
                </a:solidFill>
                <a:ea typeface="宋体" panose="02010600030101010101" pitchFamily="2" charset="-122"/>
              </a:rPr>
              <a:t>velocity</a:t>
            </a:r>
            <a:endParaRPr lang="en-US" altLang="en-US" b="1" dirty="0">
              <a:solidFill>
                <a:schemeClr val="bg1"/>
              </a:solidFill>
            </a:endParaRPr>
          </a:p>
          <a:p>
            <a:r>
              <a:rPr lang="en-US" altLang="zh-CN" b="1" dirty="0">
                <a:solidFill>
                  <a:schemeClr val="bg1"/>
                </a:solidFill>
                <a:ea typeface="宋体" panose="02010600030101010101" pitchFamily="2" charset="-122"/>
              </a:rPr>
              <a:t> Angular acceleration</a:t>
            </a:r>
            <a:endParaRPr lang="en-US" altLang="en-US" b="1" dirty="0">
              <a:solidFill>
                <a:schemeClr val="bg1"/>
              </a:solidFill>
            </a:endParaRPr>
          </a:p>
          <a:p>
            <a:r>
              <a:rPr lang="en-US" altLang="zh-CN" b="1" dirty="0">
                <a:solidFill>
                  <a:schemeClr val="bg1"/>
                </a:solidFill>
                <a:ea typeface="宋体" panose="02010600030101010101" pitchFamily="2" charset="-122"/>
              </a:rPr>
              <a:t> Rotational motion under constant angular a</a:t>
            </a:r>
            <a:r>
              <a:rPr lang="en-US" altLang="en-US" b="1" dirty="0">
                <a:solidFill>
                  <a:schemeClr val="bg1"/>
                </a:solidFill>
              </a:rPr>
              <a:t>cceleration </a:t>
            </a:r>
          </a:p>
          <a:p>
            <a:r>
              <a:rPr lang="en-US" altLang="zh-CN" b="1" dirty="0">
                <a:solidFill>
                  <a:schemeClr val="bg1"/>
                </a:solidFill>
                <a:ea typeface="宋体" panose="02010600030101010101" pitchFamily="2" charset="-122"/>
              </a:rPr>
              <a:t> Relations between angular and linear quantities</a:t>
            </a:r>
            <a:endParaRPr lang="en-US" altLang="en-US" b="1" dirty="0">
              <a:solidFill>
                <a:schemeClr val="bg1"/>
              </a:solidFill>
            </a:endParaRPr>
          </a:p>
          <a:p>
            <a:r>
              <a:rPr lang="en-US" altLang="zh-CN" b="1" dirty="0">
                <a:solidFill>
                  <a:schemeClr val="bg1"/>
                </a:solidFill>
                <a:ea typeface="宋体" panose="02010600030101010101" pitchFamily="2" charset="-122"/>
              </a:rPr>
              <a:t> Circular motion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80229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1911" name="Group 39"/>
          <p:cNvGrpSpPr>
            <a:grpSpLocks/>
          </p:cNvGrpSpPr>
          <p:nvPr/>
        </p:nvGrpSpPr>
        <p:grpSpPr bwMode="auto">
          <a:xfrm>
            <a:off x="7188200" y="3556000"/>
            <a:ext cx="2844800" cy="0"/>
            <a:chOff x="3568" y="2240"/>
            <a:chExt cx="1792" cy="0"/>
          </a:xfrm>
        </p:grpSpPr>
        <p:sp>
          <p:nvSpPr>
            <p:cNvPr id="591909" name="Line 37"/>
            <p:cNvSpPr>
              <a:spLocks noChangeShapeType="1"/>
            </p:cNvSpPr>
            <p:nvPr/>
          </p:nvSpPr>
          <p:spPr bwMode="auto">
            <a:xfrm>
              <a:off x="4464" y="2240"/>
              <a:ext cx="896" cy="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91910" name="Line 38"/>
            <p:cNvSpPr>
              <a:spLocks noChangeShapeType="1"/>
            </p:cNvSpPr>
            <p:nvPr/>
          </p:nvSpPr>
          <p:spPr bwMode="auto">
            <a:xfrm>
              <a:off x="3568" y="2240"/>
              <a:ext cx="896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591878" name="Line 6"/>
          <p:cNvSpPr>
            <a:spLocks noChangeShapeType="1"/>
          </p:cNvSpPr>
          <p:nvPr/>
        </p:nvSpPr>
        <p:spPr bwMode="auto">
          <a:xfrm>
            <a:off x="6794500" y="3556000"/>
            <a:ext cx="361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Angle and </a:t>
            </a:r>
            <a:r>
              <a:rPr lang="en-US" altLang="en-US"/>
              <a:t>Radian</a:t>
            </a:r>
          </a:p>
        </p:txBody>
      </p:sp>
      <p:sp>
        <p:nvSpPr>
          <p:cNvPr id="591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44600"/>
            <a:ext cx="4775200" cy="4648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What is the circumference </a:t>
            </a:r>
            <a:r>
              <a:rPr lang="en-US" altLang="zh-CN" sz="2400" b="1" i="1" dirty="0">
                <a:solidFill>
                  <a:schemeClr val="bg1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 ?</a:t>
            </a:r>
            <a:r>
              <a:rPr lang="en-US" altLang="en-US" sz="2400" b="1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altLang="zh-CN" sz="24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2400" b="1" dirty="0">
                <a:solidFill>
                  <a:schemeClr val="bg1"/>
                </a:solidFill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can be defined as the arc length s along a circle divided by the radius r:</a:t>
            </a:r>
          </a:p>
          <a:p>
            <a:pPr>
              <a:lnSpc>
                <a:spcPct val="90000"/>
              </a:lnSpc>
            </a:pPr>
            <a:endParaRPr lang="en-US" altLang="zh-CN" sz="24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2400" b="1" dirty="0">
                <a:solidFill>
                  <a:schemeClr val="bg1"/>
                </a:solidFill>
              </a:rPr>
              <a:t> is a pure number, but commonly is given the artificial unit, radian</a:t>
            </a: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 (“rad”)</a:t>
            </a:r>
          </a:p>
          <a:p>
            <a:pPr>
              <a:lnSpc>
                <a:spcPct val="90000"/>
              </a:lnSpc>
            </a:pPr>
            <a:endParaRPr lang="en-US" altLang="en-US" sz="2400" b="1" dirty="0">
              <a:solidFill>
                <a:schemeClr val="bg1"/>
              </a:solidFill>
            </a:endParaRPr>
          </a:p>
        </p:txBody>
      </p:sp>
      <p:sp>
        <p:nvSpPr>
          <p:cNvPr id="591883" name="Text Box 11"/>
          <p:cNvSpPr txBox="1">
            <a:spLocks noChangeArrowheads="1"/>
          </p:cNvSpPr>
          <p:nvPr/>
        </p:nvSpPr>
        <p:spPr bwMode="auto">
          <a:xfrm>
            <a:off x="8591550" y="2616200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ea typeface="宋体" panose="02010600030101010101" pitchFamily="2" charset="-122"/>
              </a:rPr>
              <a:t>r</a:t>
            </a:r>
            <a:endParaRPr lang="en-US" altLang="en-US"/>
          </a:p>
        </p:txBody>
      </p:sp>
      <p:sp>
        <p:nvSpPr>
          <p:cNvPr id="591891" name="Text Box 19"/>
          <p:cNvSpPr txBox="1">
            <a:spLocks noChangeArrowheads="1"/>
          </p:cNvSpPr>
          <p:nvPr/>
        </p:nvSpPr>
        <p:spPr bwMode="auto">
          <a:xfrm>
            <a:off x="8832850" y="3151188"/>
            <a:ext cx="3048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>
                <a:sym typeface="Symbol" panose="05050102010706020507" pitchFamily="18" charset="2"/>
              </a:rPr>
              <a:t></a:t>
            </a:r>
          </a:p>
        </p:txBody>
      </p:sp>
      <p:graphicFrame>
        <p:nvGraphicFramePr>
          <p:cNvPr id="591896" name="Object 24"/>
          <p:cNvGraphicFramePr>
            <a:graphicFrameLocks noChangeAspect="1"/>
          </p:cNvGraphicFramePr>
          <p:nvPr/>
        </p:nvGraphicFramePr>
        <p:xfrm>
          <a:off x="4826000" y="3263900"/>
          <a:ext cx="914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Equation" r:id="rId4" imgW="482400" imgH="482400" progId="Equation.DSMT4">
                  <p:embed/>
                </p:oleObj>
              </mc:Choice>
              <mc:Fallback>
                <p:oleObj name="Equation" r:id="rId4" imgW="482400" imgH="482400" progId="Equation.DSMT4">
                  <p:embed/>
                  <p:pic>
                    <p:nvPicPr>
                      <p:cNvPr id="591896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000" y="3263900"/>
                        <a:ext cx="914400" cy="914400"/>
                      </a:xfrm>
                      <a:prstGeom prst="rect">
                        <a:avLst/>
                      </a:prstGeom>
                      <a:solidFill>
                        <a:srgbClr val="FFFF66">
                          <a:alpha val="45000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1898" name="Object 26"/>
          <p:cNvGraphicFramePr>
            <a:graphicFrameLocks noChangeAspect="1"/>
          </p:cNvGraphicFramePr>
          <p:nvPr/>
        </p:nvGraphicFramePr>
        <p:xfrm>
          <a:off x="2754314" y="1760539"/>
          <a:ext cx="14890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公式" r:id="rId6" imgW="622080" imgH="203040" progId="Equation.3">
                  <p:embed/>
                </p:oleObj>
              </mc:Choice>
              <mc:Fallback>
                <p:oleObj name="公式" r:id="rId6" imgW="622080" imgH="203040" progId="Equation.3">
                  <p:embed/>
                  <p:pic>
                    <p:nvPicPr>
                      <p:cNvPr id="591898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4314" y="1760539"/>
                        <a:ext cx="14890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1877" name="Oval 5"/>
          <p:cNvSpPr>
            <a:spLocks noChangeArrowheads="1"/>
          </p:cNvSpPr>
          <p:nvPr/>
        </p:nvSpPr>
        <p:spPr bwMode="auto">
          <a:xfrm>
            <a:off x="7162800" y="2159000"/>
            <a:ext cx="2882900" cy="2794000"/>
          </a:xfrm>
          <a:prstGeom prst="ellips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91879" name="Line 7"/>
          <p:cNvSpPr>
            <a:spLocks noChangeShapeType="1"/>
          </p:cNvSpPr>
          <p:nvPr/>
        </p:nvSpPr>
        <p:spPr bwMode="auto">
          <a:xfrm flipH="1">
            <a:off x="8610600" y="1435100"/>
            <a:ext cx="12700" cy="3886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aphicFrame>
        <p:nvGraphicFramePr>
          <p:cNvPr id="591912" name="Object 40"/>
          <p:cNvGraphicFramePr>
            <a:graphicFrameLocks noChangeAspect="1"/>
          </p:cNvGraphicFramePr>
          <p:nvPr/>
        </p:nvGraphicFramePr>
        <p:xfrm>
          <a:off x="4789489" y="1533525"/>
          <a:ext cx="1125537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公式" r:id="rId8" imgW="469800" imgH="393480" progId="Equation.3">
                  <p:embed/>
                </p:oleObj>
              </mc:Choice>
              <mc:Fallback>
                <p:oleObj name="公式" r:id="rId8" imgW="469800" imgH="393480" progId="Equation.3">
                  <p:embed/>
                  <p:pic>
                    <p:nvPicPr>
                      <p:cNvPr id="591912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9489" y="1533525"/>
                        <a:ext cx="1125537" cy="94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1913" name="Text Box 41"/>
          <p:cNvSpPr txBox="1">
            <a:spLocks noChangeArrowheads="1"/>
          </p:cNvSpPr>
          <p:nvPr/>
        </p:nvSpPr>
        <p:spPr bwMode="auto">
          <a:xfrm>
            <a:off x="9974263" y="2641600"/>
            <a:ext cx="2744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ea typeface="宋体" panose="02010600030101010101" pitchFamily="2" charset="-122"/>
              </a:rPr>
              <a:t>s</a:t>
            </a:r>
            <a:endParaRPr lang="en-US" altLang="en-US"/>
          </a:p>
        </p:txBody>
      </p:sp>
      <p:sp>
        <p:nvSpPr>
          <p:cNvPr id="591916" name="Rectangle 44"/>
          <p:cNvSpPr>
            <a:spLocks noChangeArrowheads="1"/>
          </p:cNvSpPr>
          <p:nvPr/>
        </p:nvSpPr>
        <p:spPr bwMode="auto">
          <a:xfrm>
            <a:off x="1739900" y="5705475"/>
            <a:ext cx="87122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buChar char="q"/>
              <a:defRPr sz="32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742950" indent="-285750" algn="l">
              <a:buSzPct val="65000"/>
              <a:buChar char="n"/>
              <a:defRPr sz="28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1143000" indent="-228600" algn="l">
              <a:buSzPct val="65000"/>
              <a:buChar char="n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600200" indent="-228600" algn="l">
              <a:buSzPct val="65000"/>
              <a:buChar char="n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2057400" indent="-228600" algn="l">
              <a:buSzPct val="65000"/>
              <a:buChar char="n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9999FF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>
                <a:solidFill>
                  <a:schemeClr val="tx1"/>
                </a:solidFill>
              </a:rPr>
              <a:t>Whenever using rotational equations, you must use angles expressed in radians</a:t>
            </a:r>
          </a:p>
        </p:txBody>
      </p:sp>
    </p:spTree>
    <p:extLst>
      <p:ext uri="{BB962C8B-B14F-4D97-AF65-F5344CB8AC3E}">
        <p14:creationId xmlns:p14="http://schemas.microsoft.com/office/powerpoint/2010/main" val="74107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91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" dur="2000" fill="hold"/>
                                        <p:tgtEl>
                                          <p:spTgt spid="5919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91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3000000">
                                      <p:cBhvr>
                                        <p:cTn id="20" dur="2000" fill="hold"/>
                                        <p:tgtEl>
                                          <p:spTgt spid="5919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91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91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89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Conversions</a:t>
            </a:r>
          </a:p>
        </p:txBody>
      </p:sp>
      <p:sp>
        <p:nvSpPr>
          <p:cNvPr id="589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032000" y="1049159"/>
            <a:ext cx="8128000" cy="46482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Comparing degrees and radians</a:t>
            </a:r>
          </a:p>
          <a:p>
            <a:pPr lvl="1">
              <a:lnSpc>
                <a:spcPct val="50000"/>
              </a:lnSpc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chemeClr val="tx1"/>
                </a:solidFill>
              </a:rPr>
              <a:t>  	</a:t>
            </a:r>
          </a:p>
          <a:p>
            <a:endParaRPr lang="en-US" altLang="en-US" dirty="0">
              <a:solidFill>
                <a:schemeClr val="tx1"/>
              </a:solidFill>
            </a:endParaRPr>
          </a:p>
          <a:p>
            <a:r>
              <a:rPr lang="en-US" altLang="en-US" dirty="0">
                <a:solidFill>
                  <a:schemeClr val="tx1"/>
                </a:solidFill>
              </a:rPr>
              <a:t>Converting from degrees to radians</a:t>
            </a:r>
            <a:endParaRPr lang="en-US" altLang="zh-CN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endParaRPr lang="en-US" altLang="zh-CN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endParaRPr lang="en-US" altLang="zh-CN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r>
              <a:rPr lang="en-US" altLang="en-US" dirty="0">
                <a:solidFill>
                  <a:schemeClr val="tx1"/>
                </a:solidFill>
              </a:rPr>
              <a:t>Converting from radians </a:t>
            </a:r>
            <a:r>
              <a:rPr lang="en-US" altLang="zh-CN" dirty="0">
                <a:solidFill>
                  <a:schemeClr val="tx1"/>
                </a:solidFill>
                <a:ea typeface="宋体" panose="02010600030101010101" pitchFamily="2" charset="-122"/>
              </a:rPr>
              <a:t>to </a:t>
            </a:r>
            <a:r>
              <a:rPr lang="en-US" altLang="en-US" dirty="0">
                <a:solidFill>
                  <a:schemeClr val="tx1"/>
                </a:solidFill>
              </a:rPr>
              <a:t>degrees </a:t>
            </a:r>
          </a:p>
          <a:p>
            <a:pPr lvl="1">
              <a:lnSpc>
                <a:spcPct val="50000"/>
              </a:lnSpc>
              <a:buFont typeface="Wingdings" panose="05000000000000000000" pitchFamily="2" charset="2"/>
              <a:buNone/>
            </a:pPr>
            <a:r>
              <a:rPr lang="en-US" altLang="en-US" i="1" dirty="0">
                <a:solidFill>
                  <a:schemeClr val="tx1"/>
                </a:solidFill>
                <a:cs typeface="Tahoma" panose="020B0604030504040204" pitchFamily="34" charset="0"/>
              </a:rPr>
              <a:t>	</a:t>
            </a:r>
          </a:p>
          <a:p>
            <a:pPr lvl="1">
              <a:lnSpc>
                <a:spcPct val="50000"/>
              </a:lnSpc>
              <a:buFont typeface="Wingdings" panose="05000000000000000000" pitchFamily="2" charset="2"/>
              <a:buNone/>
            </a:pPr>
            <a:r>
              <a:rPr lang="en-US" altLang="en-US" i="1" dirty="0">
                <a:solidFill>
                  <a:schemeClr val="tx1"/>
                </a:solidFill>
                <a:cs typeface="Tahoma" panose="020B0604030504040204" pitchFamily="34" charset="0"/>
              </a:rPr>
              <a:t>	</a:t>
            </a:r>
          </a:p>
        </p:txBody>
      </p:sp>
      <p:graphicFrame>
        <p:nvGraphicFramePr>
          <p:cNvPr id="589830" name="Object 6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342661856"/>
              </p:ext>
            </p:extLst>
          </p:nvPr>
        </p:nvGraphicFramePr>
        <p:xfrm>
          <a:off x="6534150" y="1891075"/>
          <a:ext cx="193675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公式" r:id="rId4" imgW="888840" imgH="228600" progId="Equation.3">
                  <p:embed/>
                </p:oleObj>
              </mc:Choice>
              <mc:Fallback>
                <p:oleObj name="公式" r:id="rId4" imgW="888840" imgH="228600" progId="Equation.3">
                  <p:embed/>
                  <p:pic>
                    <p:nvPicPr>
                      <p:cNvPr id="58983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4150" y="1891075"/>
                        <a:ext cx="193675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9829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302000" y="3148013"/>
          <a:ext cx="3962400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Equation" r:id="rId6" imgW="2298600" imgH="482400" progId="Equation.DSMT4">
                  <p:embed/>
                </p:oleObj>
              </mc:Choice>
              <mc:Fallback>
                <p:oleObj name="Equation" r:id="rId6" imgW="2298600" imgH="482400" progId="Equation.DSMT4">
                  <p:embed/>
                  <p:pic>
                    <p:nvPicPr>
                      <p:cNvPr id="5898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0" y="3148013"/>
                        <a:ext cx="3962400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9828" name="Object 4"/>
          <p:cNvGraphicFramePr>
            <a:graphicFrameLocks noChangeAspect="1"/>
          </p:cNvGraphicFramePr>
          <p:nvPr/>
        </p:nvGraphicFramePr>
        <p:xfrm>
          <a:off x="7264400" y="4864101"/>
          <a:ext cx="2971800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Equation" r:id="rId8" imgW="1726920" imgH="482400" progId="Equation.DSMT4">
                  <p:embed/>
                </p:oleObj>
              </mc:Choice>
              <mc:Fallback>
                <p:oleObj name="Equation" r:id="rId8" imgW="1726920" imgH="482400" progId="Equation.DSMT4">
                  <p:embed/>
                  <p:pic>
                    <p:nvPicPr>
                      <p:cNvPr id="5898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4400" y="4864101"/>
                        <a:ext cx="2971800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983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8978292"/>
              </p:ext>
            </p:extLst>
          </p:nvPr>
        </p:nvGraphicFramePr>
        <p:xfrm>
          <a:off x="3219450" y="2325832"/>
          <a:ext cx="20637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公式" r:id="rId10" imgW="977760" imgH="228600" progId="Equation.3">
                  <p:embed/>
                </p:oleObj>
              </mc:Choice>
              <mc:Fallback>
                <p:oleObj name="公式" r:id="rId10" imgW="977760" imgH="228600" progId="Equation.3">
                  <p:embed/>
                  <p:pic>
                    <p:nvPicPr>
                      <p:cNvPr id="58983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9450" y="2325832"/>
                        <a:ext cx="206375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9837" name="Object 13"/>
          <p:cNvGraphicFramePr>
            <a:graphicFrameLocks noChangeAspect="1"/>
          </p:cNvGraphicFramePr>
          <p:nvPr/>
        </p:nvGraphicFramePr>
        <p:xfrm>
          <a:off x="2946400" y="4768850"/>
          <a:ext cx="377190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公式" r:id="rId12" imgW="1625400" imgH="419040" progId="Equation.3">
                  <p:embed/>
                </p:oleObj>
              </mc:Choice>
              <mc:Fallback>
                <p:oleObj name="公式" r:id="rId12" imgW="1625400" imgH="419040" progId="Equation.3">
                  <p:embed/>
                  <p:pic>
                    <p:nvPicPr>
                      <p:cNvPr id="58983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0" y="4768850"/>
                        <a:ext cx="3771900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388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53837" y="71437"/>
            <a:ext cx="3392055" cy="1325563"/>
          </a:xfrm>
        </p:spPr>
        <p:txBody>
          <a:bodyPr/>
          <a:lstStyle/>
          <a:p>
            <a:r>
              <a:rPr lang="en-US" altLang="en-US" dirty="0"/>
              <a:t>Rigid Object</a:t>
            </a:r>
          </a:p>
        </p:txBody>
      </p:sp>
      <p:sp>
        <p:nvSpPr>
          <p:cNvPr id="604163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397000"/>
            <a:ext cx="8229600" cy="4648200"/>
          </a:xfrm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</a:rPr>
              <a:t>A rigid object is one that is </a:t>
            </a:r>
            <a:r>
              <a:rPr lang="en-US" altLang="en-US" b="1" dirty="0" smtClean="0">
                <a:solidFill>
                  <a:schemeClr val="bg1"/>
                </a:solidFill>
              </a:rPr>
              <a:t>non-deformable</a:t>
            </a:r>
            <a:endParaRPr lang="en-US" altLang="en-US" b="1" dirty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b="1" dirty="0">
                <a:solidFill>
                  <a:schemeClr val="bg1"/>
                </a:solidFill>
              </a:rPr>
              <a:t>The relative locations of all particles making up the object remain constant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b="1" dirty="0">
                <a:solidFill>
                  <a:schemeClr val="bg1"/>
                </a:solidFill>
              </a:rPr>
              <a:t>All real objects are deformable to some extent, but the rigid object model is very useful in many situations where the deformation is negligible</a:t>
            </a:r>
          </a:p>
          <a:p>
            <a:r>
              <a:rPr lang="en-US" altLang="en-US" b="1" dirty="0">
                <a:solidFill>
                  <a:schemeClr val="bg1"/>
                </a:solidFill>
              </a:rPr>
              <a:t>This simplification allows analysis of the motion of an extended object</a:t>
            </a:r>
          </a:p>
        </p:txBody>
      </p:sp>
      <p:pic>
        <p:nvPicPr>
          <p:cNvPr id="604164" name="Picture 4" descr="1006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562" y="265547"/>
            <a:ext cx="1328738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277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One Dimensional Position x</a:t>
            </a:r>
            <a:endParaRPr lang="en-US" altLang="en-US"/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964129"/>
            <a:ext cx="7883525" cy="41798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What is motion? Change of position over time.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How can we represent position along a straight line?</a:t>
            </a:r>
            <a:endParaRPr lang="en-US" altLang="en-US" sz="2400" b="1" dirty="0">
              <a:solidFill>
                <a:schemeClr val="bg1"/>
              </a:solidFill>
              <a:sym typeface="Wingdings 3" panose="05040102010807070707" pitchFamily="18" charset="2"/>
            </a:endParaRPr>
          </a:p>
          <a:p>
            <a:pPr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  <a:sym typeface="Wingdings 3" panose="05040102010807070707" pitchFamily="18" charset="2"/>
              </a:rPr>
              <a:t>Position definition:</a:t>
            </a:r>
          </a:p>
          <a:p>
            <a:pPr lvl="1">
              <a:lnSpc>
                <a:spcPct val="90000"/>
              </a:lnSpc>
            </a:pPr>
            <a:r>
              <a:rPr lang="en-US" altLang="zh-CN" sz="2000" b="1" dirty="0">
                <a:solidFill>
                  <a:schemeClr val="bg1"/>
                </a:solidFill>
                <a:ea typeface="宋体" panose="02010600030101010101" pitchFamily="2" charset="-122"/>
                <a:sym typeface="Wingdings 3" panose="05040102010807070707" pitchFamily="18" charset="2"/>
              </a:rPr>
              <a:t>Defines a starting point: origin (x = 0), x relative to origin</a:t>
            </a:r>
          </a:p>
          <a:p>
            <a:pPr lvl="1">
              <a:lnSpc>
                <a:spcPct val="90000"/>
              </a:lnSpc>
            </a:pPr>
            <a:r>
              <a:rPr lang="en-US" altLang="zh-CN" sz="2000" b="1" dirty="0">
                <a:solidFill>
                  <a:schemeClr val="bg1"/>
                </a:solidFill>
                <a:ea typeface="宋体" panose="02010600030101010101" pitchFamily="2" charset="-122"/>
                <a:sym typeface="Wingdings 3" panose="05040102010807070707" pitchFamily="18" charset="2"/>
              </a:rPr>
              <a:t>Direction: positive (right or up), negative (left or down)</a:t>
            </a:r>
          </a:p>
          <a:p>
            <a:pPr lvl="1">
              <a:lnSpc>
                <a:spcPct val="90000"/>
              </a:lnSpc>
            </a:pPr>
            <a:r>
              <a:rPr lang="en-US" altLang="zh-CN" sz="2000" b="1" dirty="0">
                <a:solidFill>
                  <a:schemeClr val="bg1"/>
                </a:solidFill>
                <a:ea typeface="宋体" panose="02010600030101010101" pitchFamily="2" charset="-122"/>
                <a:sym typeface="Wingdings 3" panose="05040102010807070707" pitchFamily="18" charset="2"/>
              </a:rPr>
              <a:t>It depends on time: t = 0 (start clock), x(t=0) does not have to be zero.</a:t>
            </a:r>
          </a:p>
          <a:p>
            <a:pPr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  <a:sym typeface="Wingdings 3" panose="05040102010807070707" pitchFamily="18" charset="2"/>
              </a:rPr>
              <a:t>Position has units of [Length]: meters.</a:t>
            </a:r>
            <a:endParaRPr lang="en-US" altLang="en-US" sz="2400" b="1" dirty="0">
              <a:solidFill>
                <a:schemeClr val="bg1"/>
              </a:solidFill>
              <a:ea typeface="宋体" panose="02010600030101010101" pitchFamily="2" charset="-122"/>
              <a:sym typeface="Wingdings 3" panose="05040102010807070707" pitchFamily="18" charset="2"/>
            </a:endParaRPr>
          </a:p>
        </p:txBody>
      </p:sp>
      <p:pic>
        <p:nvPicPr>
          <p:cNvPr id="505860" name="Picture 4" descr="F02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896" y="4863546"/>
            <a:ext cx="3656013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5861" name="Oval 5"/>
          <p:cNvSpPr>
            <a:spLocks noChangeArrowheads="1"/>
          </p:cNvSpPr>
          <p:nvPr/>
        </p:nvSpPr>
        <p:spPr bwMode="auto">
          <a:xfrm>
            <a:off x="2249054" y="5866057"/>
            <a:ext cx="87745" cy="156487"/>
          </a:xfrm>
          <a:prstGeom prst="ellipse">
            <a:avLst/>
          </a:prstGeom>
          <a:solidFill>
            <a:schemeClr val="accent2"/>
          </a:solidFill>
          <a:ln w="38100" algn="ctr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IN"/>
          </a:p>
        </p:txBody>
      </p:sp>
      <p:sp>
        <p:nvSpPr>
          <p:cNvPr id="505862" name="Oval 6"/>
          <p:cNvSpPr>
            <a:spLocks noChangeArrowheads="1"/>
          </p:cNvSpPr>
          <p:nvPr/>
        </p:nvSpPr>
        <p:spPr bwMode="auto">
          <a:xfrm>
            <a:off x="4939607" y="5866057"/>
            <a:ext cx="45719" cy="118388"/>
          </a:xfrm>
          <a:prstGeom prst="ellipse">
            <a:avLst/>
          </a:prstGeom>
          <a:solidFill>
            <a:srgbClr val="008000"/>
          </a:solidFill>
          <a:ln w="38100" algn="ctr">
            <a:solidFill>
              <a:srgbClr val="008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IN"/>
          </a:p>
        </p:txBody>
      </p:sp>
      <p:sp>
        <p:nvSpPr>
          <p:cNvPr id="505863" name="Text Box 7"/>
          <p:cNvSpPr txBox="1">
            <a:spLocks noChangeArrowheads="1"/>
          </p:cNvSpPr>
          <p:nvPr/>
        </p:nvSpPr>
        <p:spPr bwMode="auto">
          <a:xfrm>
            <a:off x="6016081" y="5307013"/>
            <a:ext cx="13436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x = + 2.5 m</a:t>
            </a:r>
            <a:endParaRPr lang="en-US" altLang="en-US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05864" name="Text Box 8"/>
          <p:cNvSpPr txBox="1">
            <a:spLocks noChangeArrowheads="1"/>
          </p:cNvSpPr>
          <p:nvPr/>
        </p:nvSpPr>
        <p:spPr bwMode="auto">
          <a:xfrm>
            <a:off x="6032891" y="5704734"/>
            <a:ext cx="11304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latin typeface="Comic Sans MS" panose="030F0702030302020204" pitchFamily="66" charset="0"/>
                <a:ea typeface="宋体" panose="02010600030101010101" pitchFamily="2" charset="-122"/>
              </a:rPr>
              <a:t>x = - 3 m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2101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5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5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0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0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0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0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63" grpId="0"/>
      <p:bldP spid="5058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Angular Position</a:t>
            </a:r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447800"/>
            <a:ext cx="5295900" cy="4648200"/>
          </a:xfrm>
        </p:spPr>
        <p:txBody>
          <a:bodyPr>
            <a:normAutofit fontScale="92500"/>
          </a:bodyPr>
          <a:lstStyle/>
          <a:p>
            <a:r>
              <a:rPr lang="en-US" altLang="en-US" sz="2400" b="1" dirty="0">
                <a:solidFill>
                  <a:schemeClr val="bg1"/>
                </a:solidFill>
              </a:rPr>
              <a:t>Axis of rotation is the center of the disc</a:t>
            </a:r>
          </a:p>
          <a:p>
            <a:r>
              <a:rPr lang="en-US" altLang="en-US" sz="2400" b="1" dirty="0">
                <a:solidFill>
                  <a:schemeClr val="bg1"/>
                </a:solidFill>
              </a:rPr>
              <a:t>Choose a fixed reference line</a:t>
            </a:r>
          </a:p>
          <a:p>
            <a:r>
              <a:rPr lang="en-US" altLang="en-US" sz="2400" b="1" dirty="0">
                <a:solidFill>
                  <a:schemeClr val="bg1"/>
                </a:solidFill>
              </a:rPr>
              <a:t>Point P is at a fixed distance r from the origin</a:t>
            </a:r>
            <a:endParaRPr lang="en-US" altLang="zh-CN" sz="24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r>
              <a:rPr lang="en-US" altLang="en-US" sz="2400" b="1" dirty="0">
                <a:solidFill>
                  <a:schemeClr val="bg1"/>
                </a:solidFill>
              </a:rPr>
              <a:t>As the particle moves, the only coordinate that changes is </a:t>
            </a:r>
            <a:r>
              <a:rPr lang="en-US" altLang="en-US" sz="2400" b="1" dirty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</a:p>
          <a:p>
            <a:r>
              <a:rPr lang="en-US" altLang="en-US" sz="2400" b="1" dirty="0">
                <a:solidFill>
                  <a:schemeClr val="bg1"/>
                </a:solidFill>
              </a:rPr>
              <a:t>As the particle moves through </a:t>
            </a:r>
            <a:r>
              <a:rPr lang="en-US" altLang="en-US" sz="2400" b="1" dirty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2400" b="1" dirty="0">
                <a:solidFill>
                  <a:schemeClr val="bg1"/>
                </a:solidFill>
              </a:rPr>
              <a:t>, it moves though an arc length s.</a:t>
            </a:r>
          </a:p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The angle </a:t>
            </a:r>
            <a:r>
              <a:rPr lang="en-US" altLang="en-US" sz="2400" b="1" dirty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, measured in radians, is called the angular position.</a:t>
            </a:r>
            <a:endParaRPr lang="en-US" altLang="en-US" sz="2400" b="1" dirty="0">
              <a:solidFill>
                <a:schemeClr val="bg1"/>
              </a:solidFill>
              <a:latin typeface="Symbol" panose="05050102010706020507" pitchFamily="18" charset="2"/>
            </a:endParaRPr>
          </a:p>
        </p:txBody>
      </p:sp>
      <p:pic>
        <p:nvPicPr>
          <p:cNvPr id="603142" name="Picture 6" descr="10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8075" y="1358900"/>
            <a:ext cx="2813050" cy="46482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77163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Displacement</a:t>
            </a:r>
            <a:endParaRPr lang="en-US" altLang="en-US"/>
          </a:p>
        </p:txBody>
      </p:sp>
      <p:graphicFrame>
        <p:nvGraphicFramePr>
          <p:cNvPr id="474124" name="Object 12"/>
          <p:cNvGraphicFramePr>
            <a:graphicFrameLocks noGrp="1" noChangeAspect="1"/>
          </p:cNvGraphicFramePr>
          <p:nvPr>
            <p:ph sz="half" idx="1"/>
          </p:nvPr>
        </p:nvGraphicFramePr>
        <p:xfrm>
          <a:off x="4740275" y="1828800"/>
          <a:ext cx="1846263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公式" r:id="rId4" imgW="1193760" imgH="241200" progId="Equation.3">
                  <p:embed/>
                </p:oleObj>
              </mc:Choice>
              <mc:Fallback>
                <p:oleObj name="公式" r:id="rId4" imgW="1193760" imgH="241200" progId="Equation.3">
                  <p:embed/>
                  <p:pic>
                    <p:nvPicPr>
                      <p:cNvPr id="47412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0275" y="1828800"/>
                        <a:ext cx="1846263" cy="37306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411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304800"/>
            <a:ext cx="81407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Displacement is a change of position in time.</a:t>
            </a:r>
          </a:p>
          <a:p>
            <a:pPr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Displacement: </a:t>
            </a:r>
          </a:p>
          <a:p>
            <a:pPr lvl="1">
              <a:lnSpc>
                <a:spcPct val="90000"/>
              </a:lnSpc>
            </a:pPr>
            <a:r>
              <a:rPr lang="en-US" altLang="zh-CN" sz="2000" b="1" i="1" dirty="0">
                <a:solidFill>
                  <a:schemeClr val="bg1"/>
                </a:solidFill>
                <a:ea typeface="宋体" panose="02010600030101010101" pitchFamily="2" charset="-122"/>
              </a:rPr>
              <a:t>f</a:t>
            </a:r>
            <a:r>
              <a:rPr lang="en-US" altLang="zh-CN" sz="2000" b="1" dirty="0">
                <a:solidFill>
                  <a:schemeClr val="bg1"/>
                </a:solidFill>
                <a:ea typeface="宋体" panose="02010600030101010101" pitchFamily="2" charset="-122"/>
              </a:rPr>
              <a:t>  stands for final and </a:t>
            </a:r>
            <a:r>
              <a:rPr lang="en-US" altLang="zh-CN" sz="2000" b="1" i="1" dirty="0" err="1">
                <a:solidFill>
                  <a:schemeClr val="bg1"/>
                </a:solidFill>
                <a:ea typeface="宋体" panose="02010600030101010101" pitchFamily="2" charset="-122"/>
              </a:rPr>
              <a:t>i</a:t>
            </a:r>
            <a:r>
              <a:rPr lang="en-US" altLang="zh-CN" sz="2000" b="1" dirty="0">
                <a:solidFill>
                  <a:schemeClr val="bg1"/>
                </a:solidFill>
                <a:ea typeface="宋体" panose="02010600030101010101" pitchFamily="2" charset="-122"/>
              </a:rPr>
              <a:t>  stands for initial.</a:t>
            </a:r>
            <a:endParaRPr lang="en-US" altLang="en-US" sz="20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It is a vector quantity.</a:t>
            </a:r>
          </a:p>
          <a:p>
            <a:pPr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It has both magnitude and direction: + or - sign</a:t>
            </a:r>
            <a:endParaRPr lang="en-US" altLang="en-US" sz="2400" b="1" dirty="0">
              <a:solidFill>
                <a:schemeClr val="bg1"/>
              </a:solidFill>
              <a:sym typeface="Wingdings 3" panose="05040102010807070707" pitchFamily="18" charset="2"/>
            </a:endParaRPr>
          </a:p>
          <a:p>
            <a:pPr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  <a:sym typeface="Wingdings 3" panose="05040102010807070707" pitchFamily="18" charset="2"/>
              </a:rPr>
              <a:t>It has units of [length]: meters.</a:t>
            </a:r>
          </a:p>
        </p:txBody>
      </p:sp>
      <p:pic>
        <p:nvPicPr>
          <p:cNvPr id="474116" name="Picture 4" descr="F02_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1" y="4089400"/>
            <a:ext cx="3656013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4117" name="Oval 5"/>
          <p:cNvSpPr>
            <a:spLocks noChangeArrowheads="1"/>
          </p:cNvSpPr>
          <p:nvPr/>
        </p:nvSpPr>
        <p:spPr bwMode="auto">
          <a:xfrm>
            <a:off x="2197100" y="4883826"/>
            <a:ext cx="76200" cy="519351"/>
          </a:xfrm>
          <a:prstGeom prst="ellipse">
            <a:avLst/>
          </a:prstGeom>
          <a:solidFill>
            <a:schemeClr val="accent2"/>
          </a:solidFill>
          <a:ln w="38100" algn="ctr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474118" name="Oval 6"/>
          <p:cNvSpPr>
            <a:spLocks noChangeArrowheads="1"/>
          </p:cNvSpPr>
          <p:nvPr/>
        </p:nvSpPr>
        <p:spPr bwMode="auto">
          <a:xfrm>
            <a:off x="4838700" y="4883826"/>
            <a:ext cx="76200" cy="519351"/>
          </a:xfrm>
          <a:prstGeom prst="ellipse">
            <a:avLst/>
          </a:prstGeom>
          <a:solidFill>
            <a:srgbClr val="008000"/>
          </a:solidFill>
          <a:ln w="38100" algn="ctr">
            <a:solidFill>
              <a:srgbClr val="008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474126" name="Text Box 14"/>
          <p:cNvSpPr txBox="1">
            <a:spLocks noChangeArrowheads="1"/>
          </p:cNvSpPr>
          <p:nvPr/>
        </p:nvSpPr>
        <p:spPr bwMode="auto">
          <a:xfrm>
            <a:off x="5919789" y="3465513"/>
            <a:ext cx="320472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x</a:t>
            </a:r>
            <a:r>
              <a:rPr lang="en-US" altLang="zh-CN" baseline="-25000" dirty="0">
                <a:solidFill>
                  <a:schemeClr val="bg1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1 </a:t>
            </a:r>
            <a:r>
              <a:rPr lang="en-US" altLang="zh-CN" dirty="0">
                <a:solidFill>
                  <a:schemeClr val="bg1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(t</a:t>
            </a:r>
            <a:r>
              <a:rPr lang="en-US" altLang="zh-CN" baseline="-25000" dirty="0">
                <a:solidFill>
                  <a:schemeClr val="bg1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1</a:t>
            </a:r>
            <a:r>
              <a:rPr lang="en-US" altLang="zh-CN" dirty="0">
                <a:solidFill>
                  <a:schemeClr val="bg1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) = + 2.5 m</a:t>
            </a:r>
          </a:p>
          <a:p>
            <a:r>
              <a:rPr lang="en-US" altLang="zh-CN" dirty="0">
                <a:solidFill>
                  <a:schemeClr val="bg1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x</a:t>
            </a:r>
            <a:r>
              <a:rPr lang="en-US" altLang="zh-CN" baseline="-25000" dirty="0">
                <a:solidFill>
                  <a:schemeClr val="bg1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</a:t>
            </a:r>
            <a:r>
              <a:rPr lang="en-US" altLang="zh-CN" dirty="0">
                <a:solidFill>
                  <a:schemeClr val="bg1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(t</a:t>
            </a:r>
            <a:r>
              <a:rPr lang="en-US" altLang="zh-CN" baseline="-25000" dirty="0">
                <a:solidFill>
                  <a:schemeClr val="bg1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</a:t>
            </a:r>
            <a:r>
              <a:rPr lang="en-US" altLang="zh-CN" dirty="0">
                <a:solidFill>
                  <a:schemeClr val="bg1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) = - 2.0 m</a:t>
            </a:r>
          </a:p>
          <a:p>
            <a:r>
              <a:rPr lang="el-GR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Δ</a:t>
            </a:r>
            <a:r>
              <a:rPr lang="en-US" altLang="zh-CN" dirty="0">
                <a:solidFill>
                  <a:schemeClr val="bg1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x = -2.0 m - 2.5 m = -4.5 m</a:t>
            </a:r>
            <a:endParaRPr lang="el-GR" altLang="en-US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474127" name="Text Box 15"/>
          <p:cNvSpPr txBox="1">
            <a:spLocks noChangeArrowheads="1"/>
          </p:cNvSpPr>
          <p:nvPr/>
        </p:nvSpPr>
        <p:spPr bwMode="auto">
          <a:xfrm>
            <a:off x="5902326" y="4773613"/>
            <a:ext cx="321113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mic Sans MS" panose="030F0702030302020204" pitchFamily="66" charset="0"/>
                <a:ea typeface="宋体" panose="02010600030101010101" pitchFamily="2" charset="-122"/>
              </a:rPr>
              <a:t>x</a:t>
            </a:r>
            <a:r>
              <a:rPr lang="en-US" altLang="zh-CN" baseline="-25000">
                <a:latin typeface="Comic Sans MS" panose="030F0702030302020204" pitchFamily="66" charset="0"/>
                <a:ea typeface="宋体" panose="02010600030101010101" pitchFamily="2" charset="-122"/>
              </a:rPr>
              <a:t>1 </a:t>
            </a:r>
            <a:r>
              <a:rPr lang="en-US" altLang="zh-CN">
                <a:latin typeface="Comic Sans MS" panose="030F0702030302020204" pitchFamily="66" charset="0"/>
                <a:ea typeface="宋体" panose="02010600030101010101" pitchFamily="2" charset="-122"/>
              </a:rPr>
              <a:t>(t</a:t>
            </a:r>
            <a:r>
              <a:rPr lang="en-US" altLang="zh-CN" baseline="-25000">
                <a:latin typeface="Comic Sans MS" panose="030F0702030302020204" pitchFamily="66" charset="0"/>
                <a:ea typeface="宋体" panose="02010600030101010101" pitchFamily="2" charset="-122"/>
              </a:rPr>
              <a:t>1</a:t>
            </a:r>
            <a:r>
              <a:rPr lang="en-US" altLang="zh-CN">
                <a:latin typeface="Comic Sans MS" panose="030F0702030302020204" pitchFamily="66" charset="0"/>
                <a:ea typeface="宋体" panose="02010600030101010101" pitchFamily="2" charset="-122"/>
              </a:rPr>
              <a:t>) = - 3.0 m</a:t>
            </a:r>
          </a:p>
          <a:p>
            <a:r>
              <a:rPr lang="en-US" altLang="zh-CN">
                <a:latin typeface="Comic Sans MS" panose="030F0702030302020204" pitchFamily="66" charset="0"/>
                <a:ea typeface="宋体" panose="02010600030101010101" pitchFamily="2" charset="-122"/>
              </a:rPr>
              <a:t>x</a:t>
            </a:r>
            <a:r>
              <a:rPr lang="en-US" altLang="zh-CN" baseline="-25000">
                <a:latin typeface="Comic Sans MS" panose="030F0702030302020204" pitchFamily="66" charset="0"/>
                <a:ea typeface="宋体" panose="02010600030101010101" pitchFamily="2" charset="-122"/>
              </a:rPr>
              <a:t>2</a:t>
            </a:r>
            <a:r>
              <a:rPr lang="en-US" altLang="zh-CN">
                <a:latin typeface="Comic Sans MS" panose="030F0702030302020204" pitchFamily="66" charset="0"/>
                <a:ea typeface="宋体" panose="02010600030101010101" pitchFamily="2" charset="-122"/>
              </a:rPr>
              <a:t> (t</a:t>
            </a:r>
            <a:r>
              <a:rPr lang="en-US" altLang="zh-CN" baseline="-25000">
                <a:latin typeface="Comic Sans MS" panose="030F0702030302020204" pitchFamily="66" charset="0"/>
                <a:ea typeface="宋体" panose="02010600030101010101" pitchFamily="2" charset="-122"/>
              </a:rPr>
              <a:t>2</a:t>
            </a:r>
            <a:r>
              <a:rPr lang="en-US" altLang="zh-CN">
                <a:latin typeface="Comic Sans MS" panose="030F0702030302020204" pitchFamily="66" charset="0"/>
                <a:ea typeface="宋体" panose="02010600030101010101" pitchFamily="2" charset="-122"/>
              </a:rPr>
              <a:t>) = + 1.0 m</a:t>
            </a:r>
          </a:p>
          <a:p>
            <a:r>
              <a:rPr lang="el-GR" altLang="en-US">
                <a:latin typeface="Comic Sans MS" panose="030F0702030302020204" pitchFamily="66" charset="0"/>
              </a:rPr>
              <a:t>Δ</a:t>
            </a:r>
            <a:r>
              <a:rPr lang="en-US" altLang="zh-CN">
                <a:latin typeface="Comic Sans MS" panose="030F0702030302020204" pitchFamily="66" charset="0"/>
                <a:ea typeface="宋体" panose="02010600030101010101" pitchFamily="2" charset="-122"/>
              </a:rPr>
              <a:t>x = +1.0 m + 3.0 m = +4.0 m</a:t>
            </a:r>
            <a:endParaRPr lang="el-GR" altLang="en-US">
              <a:latin typeface="Comic Sans MS" panose="030F0702030302020204" pitchFamily="66" charset="0"/>
            </a:endParaRPr>
          </a:p>
        </p:txBody>
      </p:sp>
      <p:sp>
        <p:nvSpPr>
          <p:cNvPr id="474128" name="Line 16"/>
          <p:cNvSpPr>
            <a:spLocks noChangeShapeType="1"/>
          </p:cNvSpPr>
          <p:nvPr/>
        </p:nvSpPr>
        <p:spPr bwMode="auto">
          <a:xfrm flipH="1">
            <a:off x="2705100" y="5473700"/>
            <a:ext cx="21590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474129" name="Line 17"/>
          <p:cNvSpPr>
            <a:spLocks noChangeShapeType="1"/>
          </p:cNvSpPr>
          <p:nvPr/>
        </p:nvSpPr>
        <p:spPr bwMode="auto">
          <a:xfrm>
            <a:off x="2222500" y="5842000"/>
            <a:ext cx="19177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6532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-0.23611 -3.7037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74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74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74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7 L 0.20972 -3.7037E-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74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7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7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4126" grpId="0"/>
      <p:bldP spid="4741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Angular Displacement</a:t>
            </a:r>
          </a:p>
        </p:txBody>
      </p:sp>
      <p:sp>
        <p:nvSpPr>
          <p:cNvPr id="6082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94327" y="1614055"/>
            <a:ext cx="5384800" cy="4648200"/>
          </a:xfrm>
        </p:spPr>
        <p:txBody>
          <a:bodyPr/>
          <a:lstStyle/>
          <a:p>
            <a:r>
              <a:rPr lang="en-US" altLang="en-US" sz="2400" b="1" dirty="0">
                <a:solidFill>
                  <a:schemeClr val="bg1"/>
                </a:solidFill>
              </a:rPr>
              <a:t>The angular displacement is defined as the angle the object rotates through during some time interval</a:t>
            </a:r>
          </a:p>
          <a:p>
            <a:endParaRPr lang="en-US" altLang="en-US" sz="2400" b="1" dirty="0">
              <a:solidFill>
                <a:schemeClr val="bg1"/>
              </a:solidFill>
            </a:endParaRPr>
          </a:p>
          <a:p>
            <a:endParaRPr lang="en-US" altLang="en-US" sz="2400" b="1" dirty="0">
              <a:solidFill>
                <a:schemeClr val="bg1"/>
              </a:solidFill>
            </a:endParaRPr>
          </a:p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SI unit: radian (rad)</a:t>
            </a:r>
          </a:p>
          <a:p>
            <a:r>
              <a:rPr lang="en-US" altLang="en-US" sz="2400" b="1" dirty="0">
                <a:solidFill>
                  <a:schemeClr val="bg1"/>
                </a:solidFill>
              </a:rPr>
              <a:t>This is the angle that the reference line of length </a:t>
            </a:r>
            <a:r>
              <a:rPr lang="en-US" altLang="en-US" sz="2400" b="1" i="1" dirty="0">
                <a:solidFill>
                  <a:schemeClr val="bg1"/>
                </a:solidFill>
              </a:rPr>
              <a:t>r</a:t>
            </a:r>
            <a:r>
              <a:rPr lang="en-US" altLang="en-US" sz="2400" b="1" dirty="0">
                <a:solidFill>
                  <a:schemeClr val="bg1"/>
                </a:solidFill>
              </a:rPr>
              <a:t> sweeps out</a:t>
            </a:r>
          </a:p>
        </p:txBody>
      </p:sp>
      <p:pic>
        <p:nvPicPr>
          <p:cNvPr id="608261" name="Picture 5" descr="10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0626" y="1447800"/>
            <a:ext cx="3840163" cy="4648200"/>
          </a:xfrm>
        </p:spPr>
      </p:pic>
      <p:graphicFrame>
        <p:nvGraphicFramePr>
          <p:cNvPr id="6082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087546"/>
              </p:ext>
            </p:extLst>
          </p:nvPr>
        </p:nvGraphicFramePr>
        <p:xfrm>
          <a:off x="1177637" y="3516889"/>
          <a:ext cx="220980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5" imgW="787320" imgH="241200" progId="Equation.DSMT4">
                  <p:embed/>
                </p:oleObj>
              </mc:Choice>
              <mc:Fallback>
                <p:oleObj name="Equation" r:id="rId5" imgW="787320" imgH="241200" progId="Equation.DSMT4">
                  <p:embed/>
                  <p:pic>
                    <p:nvPicPr>
                      <p:cNvPr id="6082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7637" y="3516889"/>
                        <a:ext cx="2209800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379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Velocity</a:t>
            </a:r>
          </a:p>
        </p:txBody>
      </p:sp>
      <p:graphicFrame>
        <p:nvGraphicFramePr>
          <p:cNvPr id="467983" name="Object 15"/>
          <p:cNvGraphicFramePr>
            <a:graphicFrameLocks noGrp="1" noChangeAspect="1"/>
          </p:cNvGraphicFramePr>
          <p:nvPr>
            <p:ph sz="half" idx="1"/>
          </p:nvPr>
        </p:nvGraphicFramePr>
        <p:xfrm>
          <a:off x="2705100" y="3562350"/>
          <a:ext cx="1193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公式" r:id="rId4" imgW="1193760" imgH="419040" progId="Equation.3">
                  <p:embed/>
                </p:oleObj>
              </mc:Choice>
              <mc:Fallback>
                <p:oleObj name="公式" r:id="rId4" imgW="1193760" imgH="419040" progId="Equation.3">
                  <p:embed/>
                  <p:pic>
                    <p:nvPicPr>
                      <p:cNvPr id="46798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5100" y="3562350"/>
                        <a:ext cx="1193800" cy="4191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7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08527" y="1157289"/>
            <a:ext cx="78486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V</a:t>
            </a:r>
            <a:r>
              <a:rPr lang="en-US" altLang="en-US" sz="2400" b="1" dirty="0">
                <a:solidFill>
                  <a:schemeClr val="bg1"/>
                </a:solidFill>
              </a:rPr>
              <a:t>elocity</a:t>
            </a: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 is the rate of change of position.</a:t>
            </a:r>
          </a:p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Velocity is a vector quantity.</a:t>
            </a:r>
            <a:r>
              <a:rPr lang="en-US" altLang="en-US" sz="2400" b="1" dirty="0">
                <a:solidFill>
                  <a:schemeClr val="bg1"/>
                </a:solidFill>
              </a:rPr>
              <a:t>                                   </a:t>
            </a:r>
          </a:p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Velocity has both magnitude and direction.</a:t>
            </a:r>
            <a:endParaRPr lang="en-US" altLang="en-US" sz="2400" b="1" dirty="0">
              <a:solidFill>
                <a:schemeClr val="bg1"/>
              </a:solidFill>
              <a:sym typeface="Wingdings 3" panose="05040102010807070707" pitchFamily="18" charset="2"/>
            </a:endParaRPr>
          </a:p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Velocity</a:t>
            </a: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  <a:sym typeface="Wingdings 3" panose="05040102010807070707" pitchFamily="18" charset="2"/>
              </a:rPr>
              <a:t> has a unit of [length/time]: meter/second.</a:t>
            </a:r>
          </a:p>
          <a:p>
            <a:r>
              <a:rPr lang="en-US" altLang="zh-CN" sz="2400" b="1" dirty="0" smtClean="0">
                <a:solidFill>
                  <a:schemeClr val="bg1"/>
                </a:solidFill>
                <a:ea typeface="宋体" panose="02010600030101010101" pitchFamily="2" charset="-122"/>
              </a:rPr>
              <a:t>Definition:</a:t>
            </a:r>
          </a:p>
          <a:p>
            <a:pPr marL="0" indent="0">
              <a:buNone/>
            </a:pPr>
            <a:r>
              <a:rPr lang="en-US" altLang="zh-CN" b="1" dirty="0">
                <a:solidFill>
                  <a:schemeClr val="bg1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000" b="1" dirty="0" smtClean="0">
                <a:solidFill>
                  <a:schemeClr val="bg1"/>
                </a:solidFill>
                <a:ea typeface="宋体" panose="02010600030101010101" pitchFamily="2" charset="-122"/>
              </a:rPr>
              <a:t>Average velocity</a:t>
            </a:r>
            <a:endParaRPr lang="en-US" altLang="zh-CN" sz="20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 marL="457200" lvl="1" indent="0">
              <a:buNone/>
            </a:pPr>
            <a:endParaRPr lang="en-US" altLang="zh-CN" sz="2000" b="1" dirty="0" smtClean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 marL="457200" lvl="1" indent="0">
              <a:buNone/>
            </a:pPr>
            <a:r>
              <a:rPr lang="en-US" altLang="zh-CN" sz="2000" b="1" dirty="0" smtClean="0">
                <a:solidFill>
                  <a:schemeClr val="bg1"/>
                </a:solidFill>
                <a:ea typeface="宋体" panose="02010600030101010101" pitchFamily="2" charset="-122"/>
              </a:rPr>
              <a:t>Average </a:t>
            </a:r>
            <a:r>
              <a:rPr lang="en-US" altLang="zh-CN" sz="2000" b="1" dirty="0">
                <a:solidFill>
                  <a:schemeClr val="bg1"/>
                </a:solidFill>
                <a:ea typeface="宋体" panose="02010600030101010101" pitchFamily="2" charset="-122"/>
              </a:rPr>
              <a:t>speed</a:t>
            </a:r>
          </a:p>
          <a:p>
            <a:pPr lvl="1"/>
            <a:endParaRPr lang="en-US" altLang="zh-CN" sz="20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 marL="457200" lvl="1" indent="0">
              <a:buNone/>
            </a:pPr>
            <a:r>
              <a:rPr lang="en-US" altLang="zh-CN" sz="2000" b="1" dirty="0">
                <a:solidFill>
                  <a:schemeClr val="bg1"/>
                </a:solidFill>
                <a:ea typeface="宋体" panose="02010600030101010101" pitchFamily="2" charset="-122"/>
              </a:rPr>
              <a:t>Instantaneous 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CN" sz="2000" b="1" dirty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ea typeface="宋体" panose="02010600030101010101" pitchFamily="2" charset="-122"/>
              </a:rPr>
              <a:t>velocity</a:t>
            </a:r>
            <a:endParaRPr lang="en-US" altLang="en-US" sz="2000" b="1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46797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8068942"/>
              </p:ext>
            </p:extLst>
          </p:nvPr>
        </p:nvGraphicFramePr>
        <p:xfrm>
          <a:off x="2705100" y="4098709"/>
          <a:ext cx="1817688" cy="437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9" name="Equation" r:id="rId6" imgW="1244520" imgH="393480" progId="Equation.DSMT4">
                  <p:embed/>
                </p:oleObj>
              </mc:Choice>
              <mc:Fallback>
                <p:oleObj name="Equation" r:id="rId6" imgW="1244520" imgH="393480" progId="Equation.DSMT4">
                  <p:embed/>
                  <p:pic>
                    <p:nvPicPr>
                      <p:cNvPr id="46797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5100" y="4098709"/>
                        <a:ext cx="1817688" cy="43735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798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376629"/>
              </p:ext>
            </p:extLst>
          </p:nvPr>
        </p:nvGraphicFramePr>
        <p:xfrm>
          <a:off x="2705100" y="4961626"/>
          <a:ext cx="1778000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" name="Equation" r:id="rId8" imgW="1028520" imgH="393480" progId="Equation.DSMT4">
                  <p:embed/>
                </p:oleObj>
              </mc:Choice>
              <mc:Fallback>
                <p:oleObj name="Equation" r:id="rId8" imgW="1028520" imgH="393480" progId="Equation.DSMT4">
                  <p:embed/>
                  <p:pic>
                    <p:nvPicPr>
                      <p:cNvPr id="46798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5100" y="4961626"/>
                        <a:ext cx="1778000" cy="60166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7982" name="Picture 14" descr="kit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463" y="3138668"/>
            <a:ext cx="4406974" cy="292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717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/>
              <a:t>Average </a:t>
            </a:r>
            <a:r>
              <a:rPr lang="en-US" altLang="zh-CN" sz="4000">
                <a:ea typeface="宋体" panose="02010600030101010101" pitchFamily="2" charset="-122"/>
              </a:rPr>
              <a:t>and Instantaneous </a:t>
            </a:r>
            <a:br>
              <a:rPr lang="en-US" altLang="zh-CN" sz="4000">
                <a:ea typeface="宋体" panose="02010600030101010101" pitchFamily="2" charset="-122"/>
              </a:rPr>
            </a:br>
            <a:r>
              <a:rPr lang="en-US" altLang="en-US" sz="4000"/>
              <a:t>Angular Speed</a:t>
            </a:r>
          </a:p>
        </p:txBody>
      </p:sp>
      <p:sp>
        <p:nvSpPr>
          <p:cNvPr id="6103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447800"/>
            <a:ext cx="8216900" cy="4648200"/>
          </a:xfrm>
        </p:spPr>
        <p:txBody>
          <a:bodyPr>
            <a:normAutofit fontScale="92500"/>
          </a:bodyPr>
          <a:lstStyle/>
          <a:p>
            <a:r>
              <a:rPr lang="en-US" altLang="en-US" sz="2400" b="1" dirty="0">
                <a:solidFill>
                  <a:schemeClr val="bg1"/>
                </a:solidFill>
              </a:rPr>
              <a:t>The </a:t>
            </a:r>
            <a:r>
              <a:rPr lang="en-US" altLang="en-US" sz="2400" b="1" i="1" dirty="0">
                <a:solidFill>
                  <a:schemeClr val="bg1"/>
                </a:solidFill>
              </a:rPr>
              <a:t>average</a:t>
            </a:r>
            <a:r>
              <a:rPr lang="en-US" altLang="en-US" sz="2400" b="1" dirty="0">
                <a:solidFill>
                  <a:schemeClr val="bg1"/>
                </a:solidFill>
              </a:rPr>
              <a:t> angular speed, </a:t>
            </a:r>
            <a:r>
              <a:rPr lang="en-US" altLang="en-US" sz="2400" b="1" dirty="0" err="1">
                <a:solidFill>
                  <a:schemeClr val="bg1"/>
                </a:solidFill>
                <a:latin typeface="Lucida Grande" pitchFamily="68" charset="0"/>
              </a:rPr>
              <a:t>ω</a:t>
            </a:r>
            <a:r>
              <a:rPr lang="en-US" altLang="en-US" sz="2400" b="1" baseline="-25000" dirty="0" err="1">
                <a:solidFill>
                  <a:schemeClr val="bg1"/>
                </a:solidFill>
              </a:rPr>
              <a:t>avg</a:t>
            </a:r>
            <a:r>
              <a:rPr lang="en-US" altLang="en-US" sz="2400" b="1" dirty="0">
                <a:solidFill>
                  <a:schemeClr val="bg1"/>
                </a:solidFill>
              </a:rPr>
              <a:t>, of a rotating rigid object is the ratio of the angular displacement to the time interval</a:t>
            </a:r>
            <a:endParaRPr lang="en-US" altLang="zh-CN" sz="24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endParaRPr lang="en-US" altLang="zh-CN" sz="24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r>
              <a:rPr lang="en-US" altLang="en-US" sz="2400" b="1" dirty="0">
                <a:solidFill>
                  <a:schemeClr val="bg1"/>
                </a:solidFill>
              </a:rPr>
              <a:t>The </a:t>
            </a:r>
            <a:r>
              <a:rPr lang="en-US" altLang="en-US" sz="2400" b="1" i="1" dirty="0">
                <a:solidFill>
                  <a:schemeClr val="bg1"/>
                </a:solidFill>
              </a:rPr>
              <a:t>instantaneous</a:t>
            </a:r>
            <a:r>
              <a:rPr lang="en-US" altLang="en-US" sz="2400" b="1" dirty="0">
                <a:solidFill>
                  <a:schemeClr val="bg1"/>
                </a:solidFill>
              </a:rPr>
              <a:t> angular speed is defined as the limit of the average speed as the time interval approaches zero</a:t>
            </a:r>
          </a:p>
          <a:p>
            <a:endParaRPr lang="en-US" altLang="en-US" sz="2400" b="1" dirty="0">
              <a:solidFill>
                <a:schemeClr val="bg1"/>
              </a:solidFill>
            </a:endParaRPr>
          </a:p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SI unit: radian per second (rad/s)</a:t>
            </a:r>
          </a:p>
          <a:p>
            <a:r>
              <a:rPr lang="en-US" altLang="en-US" sz="2400" b="1" dirty="0">
                <a:solidFill>
                  <a:schemeClr val="bg1"/>
                </a:solidFill>
              </a:rPr>
              <a:t>Angular speed positive if </a:t>
            </a: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  <a:cs typeface="Tahoma" panose="020B0604030504040204" pitchFamily="34" charset="0"/>
              </a:rPr>
              <a:t>rotating in counterclockwise</a:t>
            </a:r>
            <a:endParaRPr lang="en-US" altLang="en-US" sz="2400" b="1" dirty="0">
              <a:solidFill>
                <a:schemeClr val="bg1"/>
              </a:solidFill>
              <a:cs typeface="Tahoma" panose="020B0604030504040204" pitchFamily="34" charset="0"/>
            </a:endParaRPr>
          </a:p>
          <a:p>
            <a:r>
              <a:rPr lang="en-US" altLang="en-US" sz="2400" b="1" dirty="0">
                <a:solidFill>
                  <a:schemeClr val="bg1"/>
                </a:solidFill>
              </a:rPr>
              <a:t>Angular speed will be negative if </a:t>
            </a: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rotating in clockwise</a:t>
            </a:r>
            <a:endParaRPr lang="en-US" altLang="en-US" sz="2400" b="1" dirty="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graphicFrame>
        <p:nvGraphicFramePr>
          <p:cNvPr id="610309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4794250" y="3930650"/>
          <a:ext cx="2166938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Equation" r:id="rId4" imgW="1218960" imgH="393480" progId="Equation.DSMT4">
                  <p:embed/>
                </p:oleObj>
              </mc:Choice>
              <mc:Fallback>
                <p:oleObj name="Equation" r:id="rId4" imgW="1218960" imgH="393480" progId="Equation.DSMT4">
                  <p:embed/>
                  <p:pic>
                    <p:nvPicPr>
                      <p:cNvPr id="61030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0" y="3930650"/>
                        <a:ext cx="2166938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0308" name="Object 4"/>
          <p:cNvGraphicFramePr>
            <a:graphicFrameLocks noChangeAspect="1"/>
          </p:cNvGraphicFramePr>
          <p:nvPr/>
        </p:nvGraphicFramePr>
        <p:xfrm>
          <a:off x="4749801" y="2273301"/>
          <a:ext cx="2308225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Equation" r:id="rId6" imgW="1257120" imgH="444240" progId="Equation.DSMT4">
                  <p:embed/>
                </p:oleObj>
              </mc:Choice>
              <mc:Fallback>
                <p:oleObj name="Equation" r:id="rId6" imgW="1257120" imgH="444240" progId="Equation.DSMT4">
                  <p:embed/>
                  <p:pic>
                    <p:nvPicPr>
                      <p:cNvPr id="61030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9801" y="2273301"/>
                        <a:ext cx="2308225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690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January 20, 2009</a:t>
            </a:r>
            <a:endParaRPr lang="en-US" altLang="zh-CN"/>
          </a:p>
        </p:txBody>
      </p:sp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Average Acceleration</a:t>
            </a:r>
            <a:endParaRPr lang="en-US" altLang="en-US"/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2133600" y="1295400"/>
            <a:ext cx="7886700" cy="4648200"/>
          </a:xfrm>
        </p:spPr>
        <p:txBody>
          <a:bodyPr>
            <a:normAutofit lnSpcReduction="10000"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Changing velocity (non-uniform) means an acceleration is present.</a:t>
            </a:r>
          </a:p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Acceleration is the rate of change of velocity.</a:t>
            </a:r>
          </a:p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Acceleration is a vector quantity.</a:t>
            </a:r>
            <a:r>
              <a:rPr lang="en-US" altLang="en-US" sz="2400" b="1" dirty="0">
                <a:solidFill>
                  <a:schemeClr val="bg1"/>
                </a:solidFill>
              </a:rPr>
              <a:t>                                   </a:t>
            </a:r>
          </a:p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Acceleration has both magnitude and direction.</a:t>
            </a:r>
            <a:endParaRPr lang="en-US" altLang="en-US" sz="2400" b="1" dirty="0">
              <a:solidFill>
                <a:schemeClr val="bg1"/>
              </a:solidFill>
              <a:sym typeface="Wingdings 3" panose="05040102010807070707" pitchFamily="18" charset="2"/>
            </a:endParaRPr>
          </a:p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  <a:sym typeface="Wingdings 3" panose="05040102010807070707" pitchFamily="18" charset="2"/>
              </a:rPr>
              <a:t>Acceleration has a unit of [length/time</a:t>
            </a:r>
            <a:r>
              <a:rPr lang="en-US" altLang="zh-CN" sz="2400" b="1" baseline="30000" dirty="0">
                <a:solidFill>
                  <a:schemeClr val="bg1"/>
                </a:solidFill>
                <a:ea typeface="宋体" panose="02010600030101010101" pitchFamily="2" charset="-122"/>
                <a:sym typeface="Wingdings 3" panose="05040102010807070707" pitchFamily="18" charset="2"/>
              </a:rPr>
              <a:t>2</a:t>
            </a: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  <a:sym typeface="Wingdings 3" panose="05040102010807070707" pitchFamily="18" charset="2"/>
              </a:rPr>
              <a:t>]: m/s</a:t>
            </a:r>
            <a:r>
              <a:rPr lang="en-US" altLang="zh-CN" sz="2400" b="1" baseline="30000" dirty="0">
                <a:solidFill>
                  <a:schemeClr val="bg1"/>
                </a:solidFill>
                <a:ea typeface="宋体" panose="02010600030101010101" pitchFamily="2" charset="-122"/>
                <a:sym typeface="Wingdings 3" panose="05040102010807070707" pitchFamily="18" charset="2"/>
              </a:rPr>
              <a:t>2</a:t>
            </a: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  <a:sym typeface="Wingdings 3" panose="05040102010807070707" pitchFamily="18" charset="2"/>
              </a:rPr>
              <a:t>.</a:t>
            </a:r>
          </a:p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Definition:</a:t>
            </a:r>
          </a:p>
          <a:p>
            <a:pPr lvl="1"/>
            <a:r>
              <a:rPr lang="en-US" altLang="zh-CN" sz="2000" b="1" dirty="0">
                <a:solidFill>
                  <a:schemeClr val="bg1"/>
                </a:solidFill>
                <a:ea typeface="宋体" panose="02010600030101010101" pitchFamily="2" charset="-122"/>
              </a:rPr>
              <a:t>Average acceleration</a:t>
            </a:r>
          </a:p>
          <a:p>
            <a:pPr lvl="1"/>
            <a:endParaRPr lang="en-US" altLang="zh-CN" sz="20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 lvl="1"/>
            <a:r>
              <a:rPr lang="en-US" altLang="zh-CN" sz="2000" b="1" dirty="0">
                <a:solidFill>
                  <a:schemeClr val="bg1"/>
                </a:solidFill>
                <a:ea typeface="宋体" panose="02010600030101010101" pitchFamily="2" charset="-122"/>
              </a:rPr>
              <a:t>Instantaneous acceleration</a:t>
            </a:r>
            <a:endParaRPr lang="en-US" alt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512004" name="Object 4"/>
          <p:cNvGraphicFramePr>
            <a:graphicFrameLocks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84610931"/>
              </p:ext>
            </p:extLst>
          </p:nvPr>
        </p:nvGraphicFramePr>
        <p:xfrm>
          <a:off x="6370349" y="4319587"/>
          <a:ext cx="168275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2" name="公式" r:id="rId4" imgW="1180800" imgH="469800" progId="Equation.3">
                  <p:embed/>
                </p:oleObj>
              </mc:Choice>
              <mc:Fallback>
                <p:oleObj name="公式" r:id="rId4" imgW="1180800" imgH="469800" progId="Equation.3">
                  <p:embed/>
                  <p:pic>
                    <p:nvPicPr>
                      <p:cNvPr id="5120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0349" y="4319587"/>
                        <a:ext cx="1682750" cy="6699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05" name="Object 5"/>
          <p:cNvGraphicFramePr>
            <a:graphicFrameLocks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185202409"/>
              </p:ext>
            </p:extLst>
          </p:nvPr>
        </p:nvGraphicFramePr>
        <p:xfrm>
          <a:off x="6370349" y="5199062"/>
          <a:ext cx="3273425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" name="公式" r:id="rId6" imgW="2006280" imgH="431640" progId="Equation.3">
                  <p:embed/>
                </p:oleObj>
              </mc:Choice>
              <mc:Fallback>
                <p:oleObj name="公式" r:id="rId6" imgW="2006280" imgH="431640" progId="Equation.3">
                  <p:embed/>
                  <p:pic>
                    <p:nvPicPr>
                      <p:cNvPr id="5120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0349" y="5199062"/>
                        <a:ext cx="3273425" cy="7048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76306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2"/>
          <p:cNvSpPr>
            <a:spLocks noGrp="1" noChangeArrowheads="1"/>
          </p:cNvSpPr>
          <p:nvPr>
            <p:ph type="title"/>
          </p:nvPr>
        </p:nvSpPr>
        <p:spPr>
          <a:xfrm>
            <a:off x="961303" y="0"/>
            <a:ext cx="8534400" cy="1507067"/>
          </a:xfrm>
        </p:spPr>
        <p:txBody>
          <a:bodyPr/>
          <a:lstStyle/>
          <a:p>
            <a:r>
              <a:rPr lang="en-US" altLang="en-US" dirty="0"/>
              <a:t>Average Angular Acceleration</a:t>
            </a:r>
          </a:p>
        </p:txBody>
      </p:sp>
      <p:sp>
        <p:nvSpPr>
          <p:cNvPr id="617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b="1" dirty="0">
                <a:solidFill>
                  <a:schemeClr val="bg1"/>
                </a:solidFill>
              </a:rPr>
              <a:t>The average angular acceleration, </a:t>
            </a:r>
            <a:r>
              <a:rPr lang="en-US" altLang="en-US" sz="2400" b="1" i="1" dirty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en-US" sz="2400" b="1" dirty="0">
                <a:solidFill>
                  <a:schemeClr val="bg1"/>
                </a:solidFill>
              </a:rPr>
              <a:t>, of an object is defined as the ratio of the change in the angular speed to the time it takes for the object to undergo the change:</a:t>
            </a:r>
          </a:p>
          <a:p>
            <a:endParaRPr lang="en-US" altLang="en-US" dirty="0"/>
          </a:p>
        </p:txBody>
      </p:sp>
      <p:graphicFrame>
        <p:nvGraphicFramePr>
          <p:cNvPr id="617476" name="Object 4"/>
          <p:cNvGraphicFramePr>
            <a:graphicFrameLocks noChangeAspect="1"/>
          </p:cNvGraphicFramePr>
          <p:nvPr/>
        </p:nvGraphicFramePr>
        <p:xfrm>
          <a:off x="4533901" y="2667000"/>
          <a:ext cx="2601913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Equation" r:id="rId4" imgW="1320480" imgH="444240" progId="Equation.DSMT4">
                  <p:embed/>
                </p:oleObj>
              </mc:Choice>
              <mc:Fallback>
                <p:oleObj name="Equation" r:id="rId4" imgW="1320480" imgH="444240" progId="Equation.DSMT4">
                  <p:embed/>
                  <p:pic>
                    <p:nvPicPr>
                      <p:cNvPr id="6174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3901" y="2667000"/>
                        <a:ext cx="2601913" cy="87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74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546" y="4133708"/>
            <a:ext cx="2168525" cy="229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4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328" y="4217388"/>
            <a:ext cx="2168525" cy="229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7480" name="Text Box 8"/>
          <p:cNvSpPr txBox="1">
            <a:spLocks noChangeArrowheads="1"/>
          </p:cNvSpPr>
          <p:nvPr/>
        </p:nvSpPr>
        <p:spPr bwMode="auto">
          <a:xfrm>
            <a:off x="2081935" y="3484791"/>
            <a:ext cx="1733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ea typeface="宋体" panose="02010600030101010101" pitchFamily="2" charset="-122"/>
              </a:rPr>
              <a:t>t = t</a:t>
            </a:r>
            <a:r>
              <a:rPr lang="en-US" altLang="zh-CN" baseline="-25000">
                <a:ea typeface="宋体" panose="02010600030101010101" pitchFamily="2" charset="-122"/>
              </a:rPr>
              <a:t>i</a:t>
            </a:r>
            <a:r>
              <a:rPr lang="en-US" altLang="zh-CN">
                <a:ea typeface="宋体" panose="02010600030101010101" pitchFamily="2" charset="-122"/>
              </a:rPr>
              <a:t>: </a:t>
            </a:r>
            <a:r>
              <a:rPr lang="en-US" altLang="zh-CN">
                <a:latin typeface="Symbol" panose="05050102010706020507" pitchFamily="18" charset="2"/>
                <a:ea typeface="宋体" panose="02010600030101010101" pitchFamily="2" charset="-122"/>
              </a:rPr>
              <a:t>w</a:t>
            </a:r>
            <a:r>
              <a:rPr lang="en-US" altLang="zh-CN" baseline="-25000">
                <a:ea typeface="宋体" panose="02010600030101010101" pitchFamily="2" charset="-122"/>
              </a:rPr>
              <a:t>i</a:t>
            </a:r>
            <a:endParaRPr lang="en-US" altLang="en-US" baseline="-25000"/>
          </a:p>
        </p:txBody>
      </p:sp>
      <p:sp>
        <p:nvSpPr>
          <p:cNvPr id="617481" name="Text Box 9"/>
          <p:cNvSpPr txBox="1">
            <a:spLocks noChangeArrowheads="1"/>
          </p:cNvSpPr>
          <p:nvPr/>
        </p:nvSpPr>
        <p:spPr bwMode="auto">
          <a:xfrm>
            <a:off x="6308725" y="3606800"/>
            <a:ext cx="1733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ea typeface="宋体" panose="02010600030101010101" pitchFamily="2" charset="-122"/>
              </a:rPr>
              <a:t>t = t</a:t>
            </a:r>
            <a:r>
              <a:rPr lang="en-US" altLang="zh-CN" baseline="-25000">
                <a:ea typeface="宋体" panose="02010600030101010101" pitchFamily="2" charset="-122"/>
              </a:rPr>
              <a:t>f</a:t>
            </a:r>
            <a:r>
              <a:rPr lang="en-US" altLang="zh-CN">
                <a:ea typeface="宋体" panose="02010600030101010101" pitchFamily="2" charset="-122"/>
              </a:rPr>
              <a:t>: </a:t>
            </a:r>
            <a:r>
              <a:rPr lang="en-US" altLang="zh-CN">
                <a:latin typeface="Symbol" panose="05050102010706020507" pitchFamily="18" charset="2"/>
                <a:ea typeface="宋体" panose="02010600030101010101" pitchFamily="2" charset="-122"/>
              </a:rPr>
              <a:t>w</a:t>
            </a:r>
            <a:r>
              <a:rPr lang="en-US" altLang="zh-CN" baseline="-25000">
                <a:ea typeface="宋体" panose="02010600030101010101" pitchFamily="2" charset="-122"/>
              </a:rPr>
              <a:t>f</a:t>
            </a:r>
            <a:endParaRPr lang="en-US" altLang="en-US" baseline="-25000"/>
          </a:p>
        </p:txBody>
      </p:sp>
    </p:spTree>
    <p:extLst>
      <p:ext uri="{BB962C8B-B14F-4D97-AF65-F5344CB8AC3E}">
        <p14:creationId xmlns:p14="http://schemas.microsoft.com/office/powerpoint/2010/main" val="232534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>
                <a:ea typeface="宋体" panose="02010600030101010101" pitchFamily="2" charset="-122"/>
              </a:rPr>
              <a:t>Instantaneous </a:t>
            </a:r>
            <a:r>
              <a:rPr lang="en-US" altLang="en-US" sz="4000"/>
              <a:t>Angular Acceleration</a:t>
            </a:r>
          </a:p>
        </p:txBody>
      </p:sp>
      <p:sp>
        <p:nvSpPr>
          <p:cNvPr id="619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333500"/>
            <a:ext cx="8242300" cy="4648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chemeClr val="bg1"/>
                </a:solidFill>
              </a:rPr>
              <a:t>The instantaneous angular acceleration is </a:t>
            </a: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d</a:t>
            </a:r>
            <a:r>
              <a:rPr lang="en-US" altLang="en-US" sz="2400" b="1" dirty="0">
                <a:solidFill>
                  <a:schemeClr val="bg1"/>
                </a:solidFill>
              </a:rPr>
              <a:t>efined as the limit of the average angular acceleration as the time goes to 0</a:t>
            </a:r>
          </a:p>
          <a:p>
            <a:pPr>
              <a:lnSpc>
                <a:spcPct val="90000"/>
              </a:lnSpc>
            </a:pPr>
            <a:endParaRPr lang="en-US" altLang="zh-CN" sz="24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SI </a:t>
            </a:r>
            <a:r>
              <a:rPr lang="en-US" altLang="en-US" sz="2400" b="1" dirty="0">
                <a:solidFill>
                  <a:schemeClr val="bg1"/>
                </a:solidFill>
              </a:rPr>
              <a:t>Units of angular acceleration</a:t>
            </a: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:</a:t>
            </a:r>
            <a:r>
              <a:rPr lang="en-US" altLang="en-US" sz="2400" b="1" dirty="0">
                <a:solidFill>
                  <a:schemeClr val="bg1"/>
                </a:solidFill>
              </a:rPr>
              <a:t> rad/s² </a:t>
            </a:r>
            <a:endParaRPr lang="en-US" altLang="zh-CN" sz="24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Positive a</a:t>
            </a:r>
            <a:r>
              <a:rPr lang="en-US" altLang="en-US" sz="2400" b="1" dirty="0">
                <a:solidFill>
                  <a:schemeClr val="bg1"/>
                </a:solidFill>
              </a:rPr>
              <a:t>ngular acceleration </a:t>
            </a: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is in the counterclockwise.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>
                <a:solidFill>
                  <a:schemeClr val="bg1"/>
                </a:solidFill>
              </a:rPr>
              <a:t>if an object rotating counterclockwise is speeding up</a:t>
            </a:r>
            <a:endParaRPr lang="en-US" altLang="zh-CN" sz="20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 lvl="1">
              <a:lnSpc>
                <a:spcPct val="90000"/>
              </a:lnSpc>
            </a:pPr>
            <a:r>
              <a:rPr lang="en-US" altLang="en-US" sz="2000" b="1" dirty="0">
                <a:solidFill>
                  <a:schemeClr val="bg1"/>
                </a:solidFill>
              </a:rPr>
              <a:t>if an object rotating clockwise is slowing down</a:t>
            </a:r>
            <a:endParaRPr lang="en-US" altLang="zh-CN" sz="20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Negative angular acceleration is in the clockwise.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000" b="1" dirty="0">
                <a:solidFill>
                  <a:schemeClr val="bg1"/>
                </a:solidFill>
              </a:rPr>
              <a:t>if an object rotating </a:t>
            </a:r>
            <a:r>
              <a:rPr lang="en-US" altLang="zh-CN" sz="2000" b="1" dirty="0">
                <a:solidFill>
                  <a:schemeClr val="bg1"/>
                </a:solidFill>
                <a:ea typeface="宋体" panose="02010600030101010101" pitchFamily="2" charset="-122"/>
              </a:rPr>
              <a:t>counter</a:t>
            </a:r>
            <a:r>
              <a:rPr lang="en-US" altLang="en-US" sz="2000" b="1" dirty="0">
                <a:solidFill>
                  <a:schemeClr val="bg1"/>
                </a:solidFill>
              </a:rPr>
              <a:t>clockwise is </a:t>
            </a:r>
            <a:r>
              <a:rPr lang="en-US" altLang="zh-CN" sz="2000" b="1" dirty="0">
                <a:solidFill>
                  <a:schemeClr val="bg1"/>
                </a:solidFill>
                <a:ea typeface="宋体" panose="02010600030101010101" pitchFamily="2" charset="-122"/>
              </a:rPr>
              <a:t>slowing down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>
                <a:solidFill>
                  <a:schemeClr val="bg1"/>
                </a:solidFill>
              </a:rPr>
              <a:t>if an object rotating clockwise is s</a:t>
            </a:r>
            <a:r>
              <a:rPr lang="en-US" altLang="zh-CN" sz="2000" b="1" dirty="0">
                <a:solidFill>
                  <a:schemeClr val="bg1"/>
                </a:solidFill>
                <a:ea typeface="宋体" panose="02010600030101010101" pitchFamily="2" charset="-122"/>
              </a:rPr>
              <a:t>peeding up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61952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4419600" y="2278063"/>
          <a:ext cx="2613025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Equation" r:id="rId4" imgW="1244520" imgH="393480" progId="Equation.DSMT4">
                  <p:embed/>
                </p:oleObj>
              </mc:Choice>
              <mc:Fallback>
                <p:oleObj name="Equation" r:id="rId4" imgW="1244520" imgH="393480" progId="Equation.DSMT4">
                  <p:embed/>
                  <p:pic>
                    <p:nvPicPr>
                      <p:cNvPr id="6195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278063"/>
                        <a:ext cx="2613025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909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Rotational Kinematics</a:t>
            </a:r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346200"/>
            <a:ext cx="8089900" cy="4648200"/>
          </a:xfrm>
        </p:spPr>
        <p:txBody>
          <a:bodyPr>
            <a:normAutofit lnSpcReduction="10000"/>
          </a:bodyPr>
          <a:lstStyle/>
          <a:p>
            <a:r>
              <a:rPr lang="en-US" altLang="zh-CN" sz="2600" b="1" dirty="0">
                <a:solidFill>
                  <a:schemeClr val="bg1"/>
                </a:solidFill>
                <a:ea typeface="宋体" panose="02010600030101010101" pitchFamily="2" charset="-122"/>
              </a:rPr>
              <a:t>A number of parallels exist between the equations for rotational motion and those for linear motion.</a:t>
            </a:r>
          </a:p>
          <a:p>
            <a:endParaRPr lang="en-US" altLang="zh-CN" sz="26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endParaRPr lang="en-US" altLang="zh-CN" sz="26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r>
              <a:rPr lang="en-US" altLang="en-US" sz="2600" b="1" dirty="0">
                <a:solidFill>
                  <a:schemeClr val="bg1"/>
                </a:solidFill>
              </a:rPr>
              <a:t>Under constant angular acceleration, we can describe the motion of the rigid object using a set of kinematic equations</a:t>
            </a:r>
          </a:p>
          <a:p>
            <a:pPr lvl="1"/>
            <a:r>
              <a:rPr lang="en-US" altLang="en-US" b="1" dirty="0">
                <a:solidFill>
                  <a:schemeClr val="bg1"/>
                </a:solidFill>
              </a:rPr>
              <a:t>These are similar to the kinematic equations for linear motion</a:t>
            </a:r>
          </a:p>
          <a:p>
            <a:pPr lvl="1"/>
            <a:r>
              <a:rPr lang="en-US" altLang="en-US" b="1" dirty="0">
                <a:solidFill>
                  <a:schemeClr val="bg1"/>
                </a:solidFill>
              </a:rPr>
              <a:t>The rotational equations have the same mathematical form as the linear equations</a:t>
            </a:r>
          </a:p>
        </p:txBody>
      </p:sp>
      <p:graphicFrame>
        <p:nvGraphicFramePr>
          <p:cNvPr id="622596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272788819"/>
              </p:ext>
            </p:extLst>
          </p:nvPr>
        </p:nvGraphicFramePr>
        <p:xfrm>
          <a:off x="2709863" y="2654300"/>
          <a:ext cx="2217737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公式" r:id="rId4" imgW="1193760" imgH="469800" progId="Equation.3">
                  <p:embed/>
                </p:oleObj>
              </mc:Choice>
              <mc:Fallback>
                <p:oleObj name="公式" r:id="rId4" imgW="1193760" imgH="469800" progId="Equation.3">
                  <p:embed/>
                  <p:pic>
                    <p:nvPicPr>
                      <p:cNvPr id="6225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9863" y="2654300"/>
                        <a:ext cx="2217737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598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417631674"/>
              </p:ext>
            </p:extLst>
          </p:nvPr>
        </p:nvGraphicFramePr>
        <p:xfrm>
          <a:off x="6284769" y="2654300"/>
          <a:ext cx="2133600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Equation" r:id="rId6" imgW="1257120" imgH="444240" progId="Equation.DSMT4">
                  <p:embed/>
                </p:oleObj>
              </mc:Choice>
              <mc:Fallback>
                <p:oleObj name="Equation" r:id="rId6" imgW="1257120" imgH="444240" progId="Equation.DSMT4">
                  <p:embed/>
                  <p:pic>
                    <p:nvPicPr>
                      <p:cNvPr id="62259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4769" y="2654300"/>
                        <a:ext cx="2133600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06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title"/>
          </p:nvPr>
        </p:nvSpPr>
        <p:spPr>
          <a:xfrm>
            <a:off x="1672503" y="0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en-US" altLang="en-US" sz="4000" dirty="0"/>
              <a:t>Comparison Between Rotational and Linear Equations</a:t>
            </a:r>
          </a:p>
        </p:txBody>
      </p:sp>
      <p:pic>
        <p:nvPicPr>
          <p:cNvPr id="626691" name="Picture 3" descr="10T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1426" y="1633538"/>
            <a:ext cx="7091363" cy="4411662"/>
          </a:xfrm>
        </p:spPr>
      </p:pic>
    </p:spTree>
    <p:extLst>
      <p:ext uri="{BB962C8B-B14F-4D97-AF65-F5344CB8AC3E}">
        <p14:creationId xmlns:p14="http://schemas.microsoft.com/office/powerpoint/2010/main" val="139717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January 20, 2009</a:t>
            </a:r>
            <a:endParaRPr lang="en-US" altLang="zh-CN"/>
          </a:p>
        </p:txBody>
      </p:sp>
      <p:sp>
        <p:nvSpPr>
          <p:cNvPr id="487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A Rotating Wheel</a:t>
            </a:r>
            <a:endParaRPr lang="en-US" altLang="en-US"/>
          </a:p>
        </p:txBody>
      </p:sp>
      <p:graphicFrame>
        <p:nvGraphicFramePr>
          <p:cNvPr id="487442" name="Object 18"/>
          <p:cNvGraphicFramePr>
            <a:graphicFrameLocks noChangeAspect="1"/>
          </p:cNvGraphicFramePr>
          <p:nvPr>
            <p:ph sz="quarter" idx="2"/>
          </p:nvPr>
        </p:nvGraphicFramePr>
        <p:xfrm>
          <a:off x="3476625" y="4468814"/>
          <a:ext cx="2109788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公式" r:id="rId4" imgW="965160" imgH="660240" progId="Equation.3">
                  <p:embed/>
                </p:oleObj>
              </mc:Choice>
              <mc:Fallback>
                <p:oleObj name="公式" r:id="rId4" imgW="965160" imgH="660240" progId="Equation.3">
                  <p:embed/>
                  <p:pic>
                    <p:nvPicPr>
                      <p:cNvPr id="487442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25" y="4468814"/>
                        <a:ext cx="2109788" cy="144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7427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120073" y="1295400"/>
            <a:ext cx="11979563" cy="317341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600" b="1" dirty="0">
                <a:solidFill>
                  <a:schemeClr val="bg1"/>
                </a:solidFill>
                <a:ea typeface="宋体" panose="02010600030101010101" pitchFamily="2" charset="-122"/>
              </a:rPr>
              <a:t>A wheel rotates with a constant angular acceleration of 3.5 rad/s</a:t>
            </a:r>
            <a:r>
              <a:rPr lang="en-US" altLang="zh-CN" sz="2600" b="1" baseline="30000" dirty="0">
                <a:solidFill>
                  <a:schemeClr val="bg1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600" b="1" dirty="0">
                <a:solidFill>
                  <a:schemeClr val="bg1"/>
                </a:solidFill>
                <a:ea typeface="宋体" panose="02010600030101010101" pitchFamily="2" charset="-122"/>
              </a:rPr>
              <a:t>. If the angular speed of the wheel is 2.0 rad/s at t = 0</a:t>
            </a:r>
          </a:p>
          <a:p>
            <a:pPr>
              <a:lnSpc>
                <a:spcPct val="90000"/>
              </a:lnSpc>
            </a:pPr>
            <a:endParaRPr lang="en-US" altLang="zh-CN" sz="26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   (a) through what angle does the wheel rotate between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   t = 0 and t = 2.0 s? Given your answer in radians and in revolutions.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   (b) What is the angular speed of the wheel at t = 2.0 s?</a:t>
            </a:r>
          </a:p>
          <a:p>
            <a:pPr lvl="1">
              <a:lnSpc>
                <a:spcPct val="90000"/>
              </a:lnSpc>
            </a:pPr>
            <a:endParaRPr lang="en-US" altLang="zh-CN" sz="2400" dirty="0">
              <a:ea typeface="宋体" panose="02010600030101010101" pitchFamily="2" charset="-122"/>
            </a:endParaRPr>
          </a:p>
        </p:txBody>
      </p:sp>
      <p:graphicFrame>
        <p:nvGraphicFramePr>
          <p:cNvPr id="487443" name="Object 19"/>
          <p:cNvGraphicFramePr>
            <a:graphicFrameLocks noChangeAspect="1"/>
          </p:cNvGraphicFramePr>
          <p:nvPr>
            <p:ph sz="quarter" idx="1"/>
          </p:nvPr>
        </p:nvGraphicFramePr>
        <p:xfrm>
          <a:off x="6908800" y="4565650"/>
          <a:ext cx="1574800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公式" r:id="rId6" imgW="660240" imgH="482400" progId="Equation.3">
                  <p:embed/>
                </p:oleObj>
              </mc:Choice>
              <mc:Fallback>
                <p:oleObj name="公式" r:id="rId6" imgW="660240" imgH="482400" progId="Equation.3">
                  <p:embed/>
                  <p:pic>
                    <p:nvPicPr>
                      <p:cNvPr id="487443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8800" y="4565650"/>
                        <a:ext cx="1574800" cy="1150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48534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808575" y="0"/>
            <a:ext cx="8534400" cy="1507067"/>
          </a:xfrm>
        </p:spPr>
        <p:txBody>
          <a:bodyPr/>
          <a:lstStyle/>
          <a:p>
            <a:r>
              <a:rPr lang="en-US" altLang="en-US" dirty="0"/>
              <a:t>Hints for Problem-Solving</a:t>
            </a:r>
          </a:p>
        </p:txBody>
      </p:sp>
      <p:sp>
        <p:nvSpPr>
          <p:cNvPr id="62873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44600"/>
            <a:ext cx="82296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chemeClr val="bg1"/>
                </a:solidFill>
              </a:rPr>
              <a:t>Similar to the techniques used in linear motion problems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solidFill>
                  <a:schemeClr val="bg1"/>
                </a:solidFill>
              </a:rPr>
              <a:t>With constant angular acceleration, the techniques are much like those with constant linear acceleration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chemeClr val="bg1"/>
                </a:solidFill>
              </a:rPr>
              <a:t>There are some differences to keep in mind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solidFill>
                  <a:schemeClr val="bg1"/>
                </a:solidFill>
              </a:rPr>
              <a:t>For rotational motion, define a rotational axis</a:t>
            </a:r>
          </a:p>
          <a:p>
            <a:pPr lvl="2">
              <a:lnSpc>
                <a:spcPct val="90000"/>
              </a:lnSpc>
            </a:pPr>
            <a:r>
              <a:rPr lang="en-US" altLang="en-US" sz="2200" b="1" dirty="0">
                <a:solidFill>
                  <a:schemeClr val="bg1"/>
                </a:solidFill>
              </a:rPr>
              <a:t>The choice is arbitrary</a:t>
            </a:r>
          </a:p>
          <a:p>
            <a:pPr lvl="2">
              <a:lnSpc>
                <a:spcPct val="90000"/>
              </a:lnSpc>
            </a:pPr>
            <a:r>
              <a:rPr lang="en-US" altLang="en-US" sz="2200" b="1" dirty="0">
                <a:solidFill>
                  <a:schemeClr val="bg1"/>
                </a:solidFill>
              </a:rPr>
              <a:t>Once you make the choice, it must be maintained</a:t>
            </a:r>
          </a:p>
          <a:p>
            <a:pPr lvl="2">
              <a:lnSpc>
                <a:spcPct val="90000"/>
              </a:lnSpc>
            </a:pPr>
            <a:r>
              <a:rPr lang="en-US" altLang="en-US" sz="2200" b="1" dirty="0">
                <a:solidFill>
                  <a:schemeClr val="bg1"/>
                </a:solidFill>
              </a:rPr>
              <a:t>In some problems, the physical situation may suggest a natural axis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solidFill>
                  <a:schemeClr val="bg1"/>
                </a:solidFill>
              </a:rPr>
              <a:t>The object keeps returning to its original orientation, so you can find the number of revolutions made by the body</a:t>
            </a:r>
          </a:p>
          <a:p>
            <a:pPr>
              <a:lnSpc>
                <a:spcPct val="90000"/>
              </a:lnSpc>
            </a:pP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7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558" y="130981"/>
            <a:ext cx="8534400" cy="1507067"/>
          </a:xfrm>
        </p:spPr>
        <p:txBody>
          <a:bodyPr/>
          <a:lstStyle/>
          <a:p>
            <a:r>
              <a:rPr lang="en-US" altLang="en-US" sz="3600" dirty="0"/>
              <a:t>Relationship Between Angular and Linear Quantities</a:t>
            </a:r>
          </a:p>
        </p:txBody>
      </p:sp>
      <p:sp>
        <p:nvSpPr>
          <p:cNvPr id="631812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2025651" y="1439718"/>
            <a:ext cx="5118100" cy="4648200"/>
          </a:xfrm>
        </p:spPr>
        <p:txBody>
          <a:bodyPr>
            <a:normAutofit lnSpcReduction="10000"/>
          </a:bodyPr>
          <a:lstStyle/>
          <a:p>
            <a:r>
              <a:rPr lang="en-US" altLang="en-US" sz="2400" b="1" dirty="0">
                <a:solidFill>
                  <a:schemeClr val="bg1"/>
                </a:solidFill>
              </a:rPr>
              <a:t>Every point on the rotating object has the same angular motion</a:t>
            </a:r>
          </a:p>
          <a:p>
            <a:r>
              <a:rPr lang="en-US" altLang="en-US" sz="2400" b="1" dirty="0">
                <a:solidFill>
                  <a:schemeClr val="bg1"/>
                </a:solidFill>
              </a:rPr>
              <a:t>Every point on the rotating object does not have the same linear motion</a:t>
            </a:r>
            <a:endParaRPr lang="en-US" altLang="zh-CN" sz="24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Displacement</a:t>
            </a:r>
          </a:p>
          <a:p>
            <a:endParaRPr lang="en-US" altLang="zh-CN" sz="24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Speeds</a:t>
            </a:r>
          </a:p>
          <a:p>
            <a:endParaRPr lang="en-US" altLang="zh-CN" sz="2400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Accelerations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318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176913"/>
              </p:ext>
            </p:extLst>
          </p:nvPr>
        </p:nvGraphicFramePr>
        <p:xfrm>
          <a:off x="4612409" y="3917825"/>
          <a:ext cx="12128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" name="Equation" r:id="rId4" imgW="444240" imgH="177480" progId="Equation.DSMT4">
                  <p:embed/>
                </p:oleObj>
              </mc:Choice>
              <mc:Fallback>
                <p:oleObj name="Equation" r:id="rId4" imgW="444240" imgH="177480" progId="Equation.DSMT4">
                  <p:embed/>
                  <p:pic>
                    <p:nvPicPr>
                      <p:cNvPr id="63181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2409" y="3917825"/>
                        <a:ext cx="121285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18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3955498"/>
              </p:ext>
            </p:extLst>
          </p:nvPr>
        </p:nvGraphicFramePr>
        <p:xfrm>
          <a:off x="3635375" y="4672013"/>
          <a:ext cx="133191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" name="Equation" r:id="rId6" imgW="469800" imgH="152280" progId="Equation.DSMT4">
                  <p:embed/>
                </p:oleObj>
              </mc:Choice>
              <mc:Fallback>
                <p:oleObj name="Equation" r:id="rId6" imgW="469800" imgH="152280" progId="Equation.DSMT4">
                  <p:embed/>
                  <p:pic>
                    <p:nvPicPr>
                      <p:cNvPr id="63181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4672013"/>
                        <a:ext cx="133191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18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8705513"/>
              </p:ext>
            </p:extLst>
          </p:nvPr>
        </p:nvGraphicFramePr>
        <p:xfrm>
          <a:off x="4612409" y="5619605"/>
          <a:ext cx="144938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8" name="Equation" r:id="rId8" imgW="469800" imgH="152280" progId="Equation.DSMT4">
                  <p:embed/>
                </p:oleObj>
              </mc:Choice>
              <mc:Fallback>
                <p:oleObj name="Equation" r:id="rId8" imgW="469800" imgH="152280" progId="Equation.DSMT4">
                  <p:embed/>
                  <p:pic>
                    <p:nvPicPr>
                      <p:cNvPr id="6318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2409" y="5619605"/>
                        <a:ext cx="1449388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31816" name="Picture 8" descr="100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1" y="1765300"/>
            <a:ext cx="3114675" cy="238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1818" name="Picture 10" descr="1006"/>
          <p:cNvPicPr preferRelativeResize="0"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013" y="4625470"/>
            <a:ext cx="2273687" cy="22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474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1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1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4" name="Rectangle 2"/>
          <p:cNvSpPr>
            <a:spLocks noGrp="1" noChangeArrowheads="1"/>
          </p:cNvSpPr>
          <p:nvPr>
            <p:ph type="title"/>
          </p:nvPr>
        </p:nvSpPr>
        <p:spPr>
          <a:xfrm>
            <a:off x="591127" y="187037"/>
            <a:ext cx="10972800" cy="914400"/>
          </a:xfrm>
        </p:spPr>
        <p:txBody>
          <a:bodyPr/>
          <a:lstStyle/>
          <a:p>
            <a:r>
              <a:rPr lang="en-US" altLang="en-US" dirty="0"/>
              <a:t>Speed Comparison</a:t>
            </a:r>
          </a:p>
        </p:txBody>
      </p:sp>
      <p:sp>
        <p:nvSpPr>
          <p:cNvPr id="6328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42291" y="836613"/>
            <a:ext cx="5118100" cy="4648200"/>
          </a:xfrm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</a:rPr>
              <a:t>The linear velocity is always tangent to the circular path</a:t>
            </a:r>
          </a:p>
          <a:p>
            <a:pPr lvl="1"/>
            <a:r>
              <a:rPr lang="en-US" altLang="en-US" b="1" dirty="0">
                <a:solidFill>
                  <a:schemeClr val="bg1"/>
                </a:solidFill>
              </a:rPr>
              <a:t>Called the tangential velocity</a:t>
            </a:r>
            <a:endParaRPr lang="en-US" altLang="zh-CN" b="1" dirty="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 lvl="1"/>
            <a:endParaRPr lang="en-US" altLang="en-US" b="1" dirty="0">
              <a:solidFill>
                <a:schemeClr val="bg1"/>
              </a:solidFill>
            </a:endParaRPr>
          </a:p>
          <a:p>
            <a:r>
              <a:rPr lang="en-US" altLang="en-US" b="1" dirty="0">
                <a:solidFill>
                  <a:schemeClr val="bg1"/>
                </a:solidFill>
              </a:rPr>
              <a:t>The magnitude is defined by the tangential speed</a:t>
            </a:r>
          </a:p>
          <a:p>
            <a:endParaRPr lang="en-US" altLang="en-US" b="1" dirty="0">
              <a:solidFill>
                <a:schemeClr val="bg1"/>
              </a:solidFill>
            </a:endParaRPr>
          </a:p>
        </p:txBody>
      </p:sp>
      <p:pic>
        <p:nvPicPr>
          <p:cNvPr id="632837" name="Picture 5" descr="100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62850" y="1892300"/>
            <a:ext cx="2439988" cy="2908300"/>
          </a:xfrm>
        </p:spPr>
      </p:pic>
      <p:graphicFrame>
        <p:nvGraphicFramePr>
          <p:cNvPr id="632838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301875" y="4987925"/>
          <a:ext cx="2303463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0" name="公式" r:id="rId5" imgW="1091880" imgH="393480" progId="Equation.3">
                  <p:embed/>
                </p:oleObj>
              </mc:Choice>
              <mc:Fallback>
                <p:oleObj name="公式" r:id="rId5" imgW="1091880" imgH="393480" progId="Equation.3">
                  <p:embed/>
                  <p:pic>
                    <p:nvPicPr>
                      <p:cNvPr id="6328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1875" y="4987925"/>
                        <a:ext cx="2303463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2840" name="Object 8"/>
          <p:cNvGraphicFramePr>
            <a:graphicFrameLocks noChangeAspect="1"/>
          </p:cNvGraphicFramePr>
          <p:nvPr/>
        </p:nvGraphicFramePr>
        <p:xfrm>
          <a:off x="2928939" y="4137026"/>
          <a:ext cx="1203325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1" name="公式" r:id="rId7" imgW="571320" imgH="393480" progId="Equation.3">
                  <p:embed/>
                </p:oleObj>
              </mc:Choice>
              <mc:Fallback>
                <p:oleObj name="公式" r:id="rId7" imgW="571320" imgH="393480" progId="Equation.3">
                  <p:embed/>
                  <p:pic>
                    <p:nvPicPr>
                      <p:cNvPr id="63284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39" y="4137026"/>
                        <a:ext cx="1203325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2841" name="Object 9"/>
          <p:cNvGraphicFramePr>
            <a:graphicFrameLocks noChangeAspect="1"/>
          </p:cNvGraphicFramePr>
          <p:nvPr/>
        </p:nvGraphicFramePr>
        <p:xfrm>
          <a:off x="5581650" y="5026026"/>
          <a:ext cx="2806700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2" name="公式" r:id="rId9" imgW="1333440" imgH="393480" progId="Equation.3">
                  <p:embed/>
                </p:oleObj>
              </mc:Choice>
              <mc:Fallback>
                <p:oleObj name="公式" r:id="rId9" imgW="1333440" imgH="393480" progId="Equation.3">
                  <p:embed/>
                  <p:pic>
                    <p:nvPicPr>
                      <p:cNvPr id="63284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1650" y="5026026"/>
                        <a:ext cx="2806700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40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Acceleration Comparison</a:t>
            </a:r>
          </a:p>
        </p:txBody>
      </p:sp>
      <p:sp>
        <p:nvSpPr>
          <p:cNvPr id="6338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20619" y="838200"/>
            <a:ext cx="4064000" cy="4648200"/>
          </a:xfrm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</a:rPr>
              <a:t>The tangential acceleration is the derivative of the tangential velocity</a:t>
            </a:r>
          </a:p>
          <a:p>
            <a:endParaRPr lang="en-US" altLang="en-US" dirty="0"/>
          </a:p>
        </p:txBody>
      </p:sp>
      <p:pic>
        <p:nvPicPr>
          <p:cNvPr id="633861" name="Picture 5" descr="1005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11914" y="1368425"/>
            <a:ext cx="3824287" cy="4070350"/>
          </a:xfrm>
        </p:spPr>
      </p:pic>
      <p:graphicFrame>
        <p:nvGraphicFramePr>
          <p:cNvPr id="633862" name="Object 6"/>
          <p:cNvGraphicFramePr>
            <a:graphicFrameLocks noChangeAspect="1"/>
          </p:cNvGraphicFramePr>
          <p:nvPr/>
        </p:nvGraphicFramePr>
        <p:xfrm>
          <a:off x="2519363" y="4111626"/>
          <a:ext cx="2197100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4" name="公式" r:id="rId5" imgW="1041120" imgH="393480" progId="Equation.3">
                  <p:embed/>
                </p:oleObj>
              </mc:Choice>
              <mc:Fallback>
                <p:oleObj name="公式" r:id="rId5" imgW="1041120" imgH="393480" progId="Equation.3">
                  <p:embed/>
                  <p:pic>
                    <p:nvPicPr>
                      <p:cNvPr id="63386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363" y="4111626"/>
                        <a:ext cx="2197100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3863" name="Object 7"/>
          <p:cNvGraphicFramePr>
            <a:graphicFrameLocks noChangeAspect="1"/>
          </p:cNvGraphicFramePr>
          <p:nvPr/>
        </p:nvGraphicFramePr>
        <p:xfrm>
          <a:off x="2849563" y="3589338"/>
          <a:ext cx="1338262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5" name="公式" r:id="rId7" imgW="634680" imgH="177480" progId="Equation.3">
                  <p:embed/>
                </p:oleObj>
              </mc:Choice>
              <mc:Fallback>
                <p:oleObj name="公式" r:id="rId7" imgW="634680" imgH="177480" progId="Equation.3">
                  <p:embed/>
                  <p:pic>
                    <p:nvPicPr>
                      <p:cNvPr id="63386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9563" y="3589338"/>
                        <a:ext cx="1338262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3864" name="Object 8"/>
          <p:cNvGraphicFramePr>
            <a:graphicFrameLocks noChangeAspect="1"/>
          </p:cNvGraphicFramePr>
          <p:nvPr/>
        </p:nvGraphicFramePr>
        <p:xfrm>
          <a:off x="2817814" y="5237163"/>
          <a:ext cx="1195387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6" name="公式" r:id="rId9" imgW="495000" imgH="228600" progId="Equation.3">
                  <p:embed/>
                </p:oleObj>
              </mc:Choice>
              <mc:Fallback>
                <p:oleObj name="公式" r:id="rId9" imgW="495000" imgH="228600" progId="Equation.3">
                  <p:embed/>
                  <p:pic>
                    <p:nvPicPr>
                      <p:cNvPr id="63386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7814" y="5237163"/>
                        <a:ext cx="1195387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661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Speed and Acceleration Note</a:t>
            </a:r>
          </a:p>
        </p:txBody>
      </p:sp>
      <p:sp>
        <p:nvSpPr>
          <p:cNvPr id="6348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447800"/>
            <a:ext cx="8026400" cy="4648200"/>
          </a:xfrm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</a:rPr>
              <a:t>All points on the rigid object will have the same angular speed, but not the same tangential speed</a:t>
            </a:r>
          </a:p>
          <a:p>
            <a:r>
              <a:rPr lang="en-US" altLang="en-US" b="1" dirty="0">
                <a:solidFill>
                  <a:schemeClr val="bg1"/>
                </a:solidFill>
              </a:rPr>
              <a:t>All points on the rigid object will have the same angular acceleration, but not the same tangential acceleration</a:t>
            </a:r>
          </a:p>
          <a:p>
            <a:r>
              <a:rPr lang="en-US" altLang="en-US" b="1" dirty="0">
                <a:solidFill>
                  <a:schemeClr val="bg1"/>
                </a:solidFill>
              </a:rPr>
              <a:t>The tangential quantities depend on r, and r is not the same for all points on the object</a:t>
            </a:r>
          </a:p>
          <a:p>
            <a:endParaRPr lang="en-US" altLang="en-US" dirty="0"/>
          </a:p>
        </p:txBody>
      </p:sp>
      <p:graphicFrame>
        <p:nvGraphicFramePr>
          <p:cNvPr id="634884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889250" y="5072063"/>
          <a:ext cx="3376613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公式" r:id="rId4" imgW="1333440" imgH="393480" progId="Equation.3">
                  <p:embed/>
                </p:oleObj>
              </mc:Choice>
              <mc:Fallback>
                <p:oleObj name="公式" r:id="rId4" imgW="1333440" imgH="393480" progId="Equation.3">
                  <p:embed/>
                  <p:pic>
                    <p:nvPicPr>
                      <p:cNvPr id="6348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250" y="5072063"/>
                        <a:ext cx="3376613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886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258050" y="5264150"/>
          <a:ext cx="1455738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3" name="公式" r:id="rId6" imgW="495000" imgH="228600" progId="Equation.3">
                  <p:embed/>
                </p:oleObj>
              </mc:Choice>
              <mc:Fallback>
                <p:oleObj name="公式" r:id="rId6" imgW="495000" imgH="228600" progId="Equation.3">
                  <p:embed/>
                  <p:pic>
                    <p:nvPicPr>
                      <p:cNvPr id="63488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8050" y="5264150"/>
                        <a:ext cx="1455738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600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Centripetal Acceleration</a:t>
            </a:r>
          </a:p>
        </p:txBody>
      </p:sp>
      <p:sp>
        <p:nvSpPr>
          <p:cNvPr id="64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447800"/>
            <a:ext cx="5270500" cy="4648200"/>
          </a:xfrm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</a:rPr>
              <a:t>An object traveling in a circle, even though it moves with a constant speed, will have an acceleration</a:t>
            </a:r>
          </a:p>
          <a:p>
            <a:pPr lvl="1"/>
            <a:r>
              <a:rPr lang="en-US" altLang="en-US" b="1" dirty="0">
                <a:solidFill>
                  <a:schemeClr val="bg1"/>
                </a:solidFill>
              </a:rPr>
              <a:t>Therefore, each point on a rotating rigid object will experience a centripetal acceleration</a:t>
            </a:r>
          </a:p>
          <a:p>
            <a:pPr lvl="1"/>
            <a:endParaRPr lang="en-US" alt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643078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2425700" y="4829175"/>
          <a:ext cx="3275013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公式" r:id="rId4" imgW="1396800" imgH="419040" progId="Equation.3">
                  <p:embed/>
                </p:oleObj>
              </mc:Choice>
              <mc:Fallback>
                <p:oleObj name="公式" r:id="rId4" imgW="1396800" imgH="419040" progId="Equation.3">
                  <p:embed/>
                  <p:pic>
                    <p:nvPicPr>
                      <p:cNvPr id="64307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5700" y="4829175"/>
                        <a:ext cx="3275013" cy="98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3077" name="Picture 5" descr="100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513" y="1952625"/>
            <a:ext cx="3155950" cy="335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158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812" y="40745"/>
            <a:ext cx="8534400" cy="1507067"/>
          </a:xfrm>
        </p:spPr>
        <p:txBody>
          <a:bodyPr/>
          <a:lstStyle/>
          <a:p>
            <a:r>
              <a:rPr lang="en-US" altLang="en-US" dirty="0"/>
              <a:t>Resultant Acceleration</a:t>
            </a:r>
          </a:p>
        </p:txBody>
      </p:sp>
      <p:sp>
        <p:nvSpPr>
          <p:cNvPr id="64409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447800"/>
            <a:ext cx="54483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chemeClr val="bg1"/>
                </a:solidFill>
              </a:rPr>
              <a:t>The tangential component of the acceleration is due to changing speed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chemeClr val="bg1"/>
                </a:solidFill>
              </a:rPr>
              <a:t>The centripetal component of the acceleration is due to changing direction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chemeClr val="bg1"/>
                </a:solidFill>
              </a:rPr>
              <a:t>Total acceleration can be found from these components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  <p:graphicFrame>
        <p:nvGraphicFramePr>
          <p:cNvPr id="644100" name="Object 4"/>
          <p:cNvGraphicFramePr>
            <a:graphicFrameLocks noChangeAspect="1"/>
          </p:cNvGraphicFramePr>
          <p:nvPr/>
        </p:nvGraphicFramePr>
        <p:xfrm>
          <a:off x="2286000" y="5016501"/>
          <a:ext cx="647700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Equation" r:id="rId4" imgW="3416040" imgH="342720" progId="Equation.DSMT4">
                  <p:embed/>
                </p:oleObj>
              </mc:Choice>
              <mc:Fallback>
                <p:oleObj name="Equation" r:id="rId4" imgW="3416040" imgH="342720" progId="Equation.DSMT4">
                  <p:embed/>
                  <p:pic>
                    <p:nvPicPr>
                      <p:cNvPr id="6441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016501"/>
                        <a:ext cx="6477000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4101" name="Picture 5" descr="100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014" y="1698625"/>
            <a:ext cx="2833687" cy="30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926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82" name="Text Box 2"/>
          <p:cNvSpPr txBox="1">
            <a:spLocks noChangeArrowheads="1"/>
          </p:cNvSpPr>
          <p:nvPr/>
        </p:nvSpPr>
        <p:spPr bwMode="auto">
          <a:xfrm>
            <a:off x="2333626" y="4513263"/>
            <a:ext cx="2232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1600" b="1">
                <a:latin typeface="Arial" panose="020B0604020202020204" pitchFamily="34" charset="0"/>
              </a:rPr>
              <a:t>  </a:t>
            </a:r>
            <a:r>
              <a:rPr lang="en-US" altLang="en-US" sz="1600" b="1">
                <a:latin typeface="Symbol" panose="05050102010706020507" pitchFamily="18" charset="2"/>
              </a:rPr>
              <a:t>w</a:t>
            </a:r>
            <a:r>
              <a:rPr lang="en-US" altLang="en-US" sz="1600" b="1">
                <a:latin typeface="Comic Sans MS" panose="030F0702030302020204" pitchFamily="66" charset="0"/>
              </a:rPr>
              <a:t> not constant</a:t>
            </a:r>
          </a:p>
        </p:txBody>
      </p:sp>
      <p:sp>
        <p:nvSpPr>
          <p:cNvPr id="686083" name="Text Box 3"/>
          <p:cNvSpPr txBox="1">
            <a:spLocks noChangeArrowheads="1"/>
          </p:cNvSpPr>
          <p:nvPr/>
        </p:nvSpPr>
        <p:spPr bwMode="auto">
          <a:xfrm>
            <a:off x="2244725" y="423863"/>
            <a:ext cx="78882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b="1" dirty="0">
                <a:solidFill>
                  <a:schemeClr val="accent6">
                    <a:lumMod val="50000"/>
                  </a:schemeClr>
                </a:solidFill>
                <a:cs typeface="Tahoma" panose="020B0604030504040204" pitchFamily="34" charset="0"/>
              </a:rPr>
              <a:t>Angular kinematics example: Discus Thrower</a:t>
            </a:r>
          </a:p>
        </p:txBody>
      </p:sp>
      <p:pic>
        <p:nvPicPr>
          <p:cNvPr id="6860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1506539"/>
            <a:ext cx="3517900" cy="355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085" name="Line 5"/>
          <p:cNvSpPr>
            <a:spLocks noChangeShapeType="1"/>
          </p:cNvSpPr>
          <p:nvPr/>
        </p:nvSpPr>
        <p:spPr bwMode="auto">
          <a:xfrm flipH="1">
            <a:off x="8296275" y="2632076"/>
            <a:ext cx="1466850" cy="2857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686086" name="Text Box 6"/>
          <p:cNvSpPr txBox="1">
            <a:spLocks noChangeArrowheads="1"/>
          </p:cNvSpPr>
          <p:nvPr/>
        </p:nvSpPr>
        <p:spPr bwMode="auto">
          <a:xfrm>
            <a:off x="8883650" y="2476500"/>
            <a:ext cx="27305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00" b="1">
                <a:latin typeface="Verdana" panose="020B0604030504040204" pitchFamily="34" charset="0"/>
              </a:rPr>
              <a:t>r</a:t>
            </a:r>
          </a:p>
        </p:txBody>
      </p:sp>
      <p:sp>
        <p:nvSpPr>
          <p:cNvPr id="686087" name="Text Box 7"/>
          <p:cNvSpPr txBox="1">
            <a:spLocks noChangeArrowheads="1"/>
          </p:cNvSpPr>
          <p:nvPr/>
        </p:nvSpPr>
        <p:spPr bwMode="auto">
          <a:xfrm>
            <a:off x="2070100" y="1114425"/>
            <a:ext cx="3721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600" b="1" dirty="0">
                <a:latin typeface="Arial" panose="020B0604020202020204" pitchFamily="34" charset="0"/>
              </a:rPr>
              <a:t>Arm rotates as rigid body:  r  = 0.8 m</a:t>
            </a:r>
          </a:p>
        </p:txBody>
      </p:sp>
      <p:sp>
        <p:nvSpPr>
          <p:cNvPr id="686088" name="Text Box 8"/>
          <p:cNvSpPr txBox="1">
            <a:spLocks noChangeArrowheads="1"/>
          </p:cNvSpPr>
          <p:nvPr/>
        </p:nvSpPr>
        <p:spPr bwMode="auto">
          <a:xfrm>
            <a:off x="2024063" y="1441450"/>
            <a:ext cx="441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600" b="1" dirty="0">
                <a:latin typeface="Arial" panose="020B0604020202020204" pitchFamily="34" charset="0"/>
              </a:rPr>
              <a:t>Constant angular acceleration  </a:t>
            </a:r>
            <a:r>
              <a:rPr lang="en-US" altLang="en-US" sz="1600" b="1" dirty="0">
                <a:latin typeface="Symbol" panose="05050102010706020507" pitchFamily="18" charset="2"/>
              </a:rPr>
              <a:t>a</a:t>
            </a:r>
            <a:r>
              <a:rPr lang="en-US" altLang="en-US" sz="1600" b="1" dirty="0">
                <a:latin typeface="Arial" panose="020B0604020202020204" pitchFamily="34" charset="0"/>
              </a:rPr>
              <a:t> = 50 rad/s</a:t>
            </a:r>
            <a:r>
              <a:rPr lang="en-US" altLang="en-US" sz="1600" b="1" baseline="3000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686089" name="Text Box 9"/>
          <p:cNvSpPr txBox="1">
            <a:spLocks noChangeArrowheads="1"/>
          </p:cNvSpPr>
          <p:nvPr/>
        </p:nvSpPr>
        <p:spPr bwMode="auto">
          <a:xfrm>
            <a:off x="1952626" y="2330451"/>
            <a:ext cx="44688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600" b="1">
                <a:latin typeface="Comic Sans MS" panose="030F0702030302020204" pitchFamily="66" charset="0"/>
              </a:rPr>
              <a:t>Find the tangential and radial (centripetal)</a:t>
            </a:r>
          </a:p>
          <a:p>
            <a:pPr algn="l" eaLnBrk="0" hangingPunct="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600" b="1">
                <a:latin typeface="Comic Sans MS" panose="030F0702030302020204" pitchFamily="66" charset="0"/>
              </a:rPr>
              <a:t>    components of the acceleration</a:t>
            </a:r>
          </a:p>
        </p:txBody>
      </p:sp>
      <p:graphicFrame>
        <p:nvGraphicFramePr>
          <p:cNvPr id="686090" name="Object 10"/>
          <p:cNvGraphicFramePr>
            <a:graphicFrameLocks noChangeAspect="1"/>
          </p:cNvGraphicFramePr>
          <p:nvPr/>
        </p:nvGraphicFramePr>
        <p:xfrm>
          <a:off x="2019301" y="2890839"/>
          <a:ext cx="3986213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0" name="Equation" r:id="rId4" imgW="2298600" imgH="279360" progId="Equation.3">
                  <p:embed/>
                </p:oleObj>
              </mc:Choice>
              <mc:Fallback>
                <p:oleObj name="Equation" r:id="rId4" imgW="2298600" imgH="279360" progId="Equation.3">
                  <p:embed/>
                  <p:pic>
                    <p:nvPicPr>
                      <p:cNvPr id="68609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9301" y="2890839"/>
                        <a:ext cx="3986213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091" name="Text Box 11"/>
          <p:cNvSpPr txBox="1">
            <a:spLocks noChangeArrowheads="1"/>
          </p:cNvSpPr>
          <p:nvPr/>
        </p:nvSpPr>
        <p:spPr bwMode="auto">
          <a:xfrm>
            <a:off x="2305050" y="3425826"/>
            <a:ext cx="39449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00000"/>
              </a:lnSpc>
              <a:buClrTx/>
              <a:buSzTx/>
              <a:buFontTx/>
              <a:buChar char="•"/>
            </a:pPr>
            <a:r>
              <a:rPr lang="en-US" altLang="en-US" sz="1600" b="1">
                <a:latin typeface="Comic Sans MS" panose="030F0702030302020204" pitchFamily="66" charset="0"/>
              </a:rPr>
              <a:t> constant magnitude</a:t>
            </a:r>
          </a:p>
          <a:p>
            <a:pPr algn="l" eaLnBrk="0" hangingPunct="0">
              <a:lnSpc>
                <a:spcPct val="100000"/>
              </a:lnSpc>
              <a:buClrTx/>
              <a:buSzTx/>
              <a:buFontTx/>
              <a:buChar char="•"/>
            </a:pPr>
            <a:r>
              <a:rPr lang="en-US" altLang="en-US" sz="1600" b="1">
                <a:latin typeface="Comic Sans MS" panose="030F0702030302020204" pitchFamily="66" charset="0"/>
              </a:rPr>
              <a:t> direction: tangent to rotary motion</a:t>
            </a:r>
          </a:p>
        </p:txBody>
      </p:sp>
      <p:graphicFrame>
        <p:nvGraphicFramePr>
          <p:cNvPr id="686092" name="Object 12"/>
          <p:cNvGraphicFramePr>
            <a:graphicFrameLocks noChangeAspect="1"/>
          </p:cNvGraphicFramePr>
          <p:nvPr/>
        </p:nvGraphicFramePr>
        <p:xfrm>
          <a:off x="1952625" y="4016376"/>
          <a:ext cx="3194050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1" name="Equation" r:id="rId6" imgW="1841400" imgH="266400" progId="Equation.3">
                  <p:embed/>
                </p:oleObj>
              </mc:Choice>
              <mc:Fallback>
                <p:oleObj name="Equation" r:id="rId6" imgW="1841400" imgH="266400" progId="Equation.3">
                  <p:embed/>
                  <p:pic>
                    <p:nvPicPr>
                      <p:cNvPr id="68609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625" y="4016376"/>
                        <a:ext cx="3194050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093" name="Text Box 13"/>
          <p:cNvSpPr txBox="1">
            <a:spLocks noChangeArrowheads="1"/>
          </p:cNvSpPr>
          <p:nvPr/>
        </p:nvSpPr>
        <p:spPr bwMode="auto">
          <a:xfrm>
            <a:off x="2028825" y="4851400"/>
            <a:ext cx="2520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</a:rPr>
              <a:t>Start from rest </a:t>
            </a:r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  </a:t>
            </a:r>
            <a:r>
              <a:rPr lang="en-US" altLang="en-US" sz="1600" b="1" dirty="0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w</a:t>
            </a:r>
            <a:r>
              <a:rPr lang="en-US" altLang="en-US" sz="1600" b="1" baseline="-25000" dirty="0">
                <a:solidFill>
                  <a:schemeClr val="bg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0</a:t>
            </a:r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= 0</a:t>
            </a:r>
            <a:endParaRPr lang="en-US" altLang="en-US" sz="1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686094" name="Object 14"/>
          <p:cNvGraphicFramePr>
            <a:graphicFrameLocks noChangeAspect="1"/>
          </p:cNvGraphicFramePr>
          <p:nvPr/>
        </p:nvGraphicFramePr>
        <p:xfrm>
          <a:off x="1971675" y="5216526"/>
          <a:ext cx="1938338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2" name="Equation" r:id="rId8" imgW="1117440" imgH="266400" progId="Equation.3">
                  <p:embed/>
                </p:oleObj>
              </mc:Choice>
              <mc:Fallback>
                <p:oleObj name="Equation" r:id="rId8" imgW="1117440" imgH="266400" progId="Equation.3">
                  <p:embed/>
                  <p:pic>
                    <p:nvPicPr>
                      <p:cNvPr id="68609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1675" y="5216526"/>
                        <a:ext cx="1938338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095" name="Text Box 15"/>
          <p:cNvSpPr txBox="1">
            <a:spLocks noChangeArrowheads="1"/>
          </p:cNvSpPr>
          <p:nvPr/>
        </p:nvSpPr>
        <p:spPr bwMode="auto">
          <a:xfrm>
            <a:off x="4038600" y="5284788"/>
            <a:ext cx="6299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1600" b="1">
                <a:latin typeface="Comic Sans MS" panose="030F0702030302020204" pitchFamily="66" charset="0"/>
              </a:rPr>
              <a:t>  centripetal acceleration growing rapidly as square of time</a:t>
            </a:r>
          </a:p>
        </p:txBody>
      </p:sp>
    </p:spTree>
    <p:extLst>
      <p:ext uri="{BB962C8B-B14F-4D97-AF65-F5344CB8AC3E}">
        <p14:creationId xmlns:p14="http://schemas.microsoft.com/office/powerpoint/2010/main" val="139743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Angular acceleration </a:t>
            </a:r>
            <a:endParaRPr lang="en-US" altLang="en-US"/>
          </a:p>
        </p:txBody>
      </p:sp>
      <p:sp>
        <p:nvSpPr>
          <p:cNvPr id="65024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070100" y="1320800"/>
            <a:ext cx="8140700" cy="4648200"/>
          </a:xfrm>
        </p:spPr>
        <p:txBody>
          <a:bodyPr/>
          <a:lstStyle/>
          <a:p>
            <a:pPr marL="533400" indent="-533400"/>
            <a:r>
              <a:rPr lang="en-US" altLang="zh-CN" sz="2400" dirty="0">
                <a:solidFill>
                  <a:schemeClr val="bg1"/>
                </a:solidFill>
                <a:ea typeface="宋体" panose="02010600030101010101" pitchFamily="2" charset="-122"/>
              </a:rPr>
              <a:t>A race track is constructed such that two arcs of radius 80 m at point A and 40 m at point B are joined by two stretches of straight track. In a particular trail run, a driver travels at a constant speed of 50 m/s for one complete lap. </a:t>
            </a:r>
          </a:p>
          <a:p>
            <a:pPr marL="533400" indent="-533400"/>
            <a:endParaRPr lang="en-US" altLang="zh-CN" sz="2400" dirty="0">
              <a:ea typeface="宋体" panose="02010600030101010101" pitchFamily="2" charset="-122"/>
            </a:endParaRPr>
          </a:p>
          <a:p>
            <a:pPr marL="533400" indent="-533400">
              <a:buNone/>
            </a:pPr>
            <a:r>
              <a:rPr lang="en-US" altLang="zh-CN" sz="2400" dirty="0">
                <a:solidFill>
                  <a:schemeClr val="bg1"/>
                </a:solidFill>
                <a:ea typeface="宋体" panose="02010600030101010101" pitchFamily="2" charset="-122"/>
              </a:rPr>
              <a:t>1) Find the ratio of the tangential</a:t>
            </a:r>
          </a:p>
          <a:p>
            <a:pPr marL="533400" indent="-533400">
              <a:buNone/>
            </a:pPr>
            <a:r>
              <a:rPr lang="en-US" altLang="zh-CN" sz="2400" dirty="0">
                <a:solidFill>
                  <a:schemeClr val="bg1"/>
                </a:solidFill>
                <a:ea typeface="宋体" panose="02010600030101010101" pitchFamily="2" charset="-122"/>
              </a:rPr>
              <a:t>    acceleration at A to that at B</a:t>
            </a:r>
          </a:p>
          <a:p>
            <a:pPr marL="533400" indent="-533400">
              <a:buNone/>
            </a:pPr>
            <a:r>
              <a:rPr lang="en-US" altLang="zh-CN" sz="2400" dirty="0">
                <a:solidFill>
                  <a:schemeClr val="bg1"/>
                </a:solidFill>
                <a:ea typeface="宋体" panose="02010600030101010101" pitchFamily="2" charset="-122"/>
              </a:rPr>
              <a:t>2) Find the ratio of the centripetal </a:t>
            </a:r>
          </a:p>
          <a:p>
            <a:pPr marL="533400" indent="-533400">
              <a:buNone/>
            </a:pPr>
            <a:r>
              <a:rPr lang="en-US" altLang="zh-CN" sz="2400" dirty="0">
                <a:solidFill>
                  <a:schemeClr val="bg1"/>
                </a:solidFill>
                <a:ea typeface="宋体" panose="02010600030101010101" pitchFamily="2" charset="-122"/>
              </a:rPr>
              <a:t>    acceleration at A to that at B</a:t>
            </a:r>
          </a:p>
        </p:txBody>
      </p:sp>
      <p:sp>
        <p:nvSpPr>
          <p:cNvPr id="650244" name="AutoShape 4"/>
          <p:cNvSpPr>
            <a:spLocks noChangeArrowheads="1"/>
          </p:cNvSpPr>
          <p:nvPr/>
        </p:nvSpPr>
        <p:spPr bwMode="auto">
          <a:xfrm>
            <a:off x="6870700" y="4038600"/>
            <a:ext cx="558800" cy="952500"/>
          </a:xfrm>
          <a:prstGeom prst="moon">
            <a:avLst>
              <a:gd name="adj" fmla="val 23171"/>
            </a:avLst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50245" name="AutoShape 5"/>
          <p:cNvSpPr>
            <a:spLocks noChangeArrowheads="1"/>
          </p:cNvSpPr>
          <p:nvPr/>
        </p:nvSpPr>
        <p:spPr bwMode="auto">
          <a:xfrm rot="10800000">
            <a:off x="9334500" y="3378200"/>
            <a:ext cx="1041400" cy="2260600"/>
          </a:xfrm>
          <a:prstGeom prst="moon">
            <a:avLst>
              <a:gd name="adj" fmla="val 12921"/>
            </a:avLst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50246" name="Line 6"/>
          <p:cNvSpPr>
            <a:spLocks noChangeShapeType="1"/>
          </p:cNvSpPr>
          <p:nvPr/>
        </p:nvSpPr>
        <p:spPr bwMode="auto">
          <a:xfrm flipV="1">
            <a:off x="7239000" y="3403600"/>
            <a:ext cx="2273300" cy="685800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50247" name="Line 7"/>
          <p:cNvSpPr>
            <a:spLocks noChangeShapeType="1"/>
          </p:cNvSpPr>
          <p:nvPr/>
        </p:nvSpPr>
        <p:spPr bwMode="auto">
          <a:xfrm>
            <a:off x="7162800" y="4914900"/>
            <a:ext cx="2286000" cy="723900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50248" name="Text Box 8"/>
          <p:cNvSpPr txBox="1">
            <a:spLocks noChangeArrowheads="1"/>
          </p:cNvSpPr>
          <p:nvPr/>
        </p:nvSpPr>
        <p:spPr bwMode="auto">
          <a:xfrm>
            <a:off x="7019925" y="4305300"/>
            <a:ext cx="3097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ea typeface="宋体" panose="02010600030101010101" pitchFamily="2" charset="-122"/>
              </a:rPr>
              <a:t>B</a:t>
            </a:r>
            <a:endParaRPr lang="en-US" altLang="en-US"/>
          </a:p>
        </p:txBody>
      </p:sp>
      <p:sp>
        <p:nvSpPr>
          <p:cNvPr id="650249" name="Text Box 9"/>
          <p:cNvSpPr txBox="1">
            <a:spLocks noChangeArrowheads="1"/>
          </p:cNvSpPr>
          <p:nvPr/>
        </p:nvSpPr>
        <p:spPr bwMode="auto">
          <a:xfrm>
            <a:off x="9875838" y="4267200"/>
            <a:ext cx="3177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ea typeface="宋体" panose="02010600030101010101" pitchFamily="2" charset="-122"/>
              </a:rPr>
              <a:t>A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6509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3636" y="1717963"/>
            <a:ext cx="49322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dirty="0" smtClean="0"/>
              <a:t>Questions?</a:t>
            </a:r>
            <a:endParaRPr lang="en-IN" sz="6000" dirty="0"/>
          </a:p>
        </p:txBody>
      </p:sp>
    </p:spTree>
    <p:extLst>
      <p:ext uri="{BB962C8B-B14F-4D97-AF65-F5344CB8AC3E}">
        <p14:creationId xmlns:p14="http://schemas.microsoft.com/office/powerpoint/2010/main" val="2138287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47126" y="2059709"/>
            <a:ext cx="4802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dirty="0" smtClean="0"/>
              <a:t>Thank You</a:t>
            </a:r>
            <a:endParaRPr lang="en-IN" sz="6000" dirty="0"/>
          </a:p>
        </p:txBody>
      </p:sp>
    </p:spTree>
    <p:extLst>
      <p:ext uri="{BB962C8B-B14F-4D97-AF65-F5344CB8AC3E}">
        <p14:creationId xmlns:p14="http://schemas.microsoft.com/office/powerpoint/2010/main" val="106658543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75</TotalTime>
  <Words>1458</Words>
  <Application>Microsoft Office PowerPoint</Application>
  <PresentationFormat>Widescreen</PresentationFormat>
  <Paragraphs>236</Paragraphs>
  <Slides>29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6" baseType="lpstr">
      <vt:lpstr>굴림</vt:lpstr>
      <vt:lpstr>宋体</vt:lpstr>
      <vt:lpstr>Arial</vt:lpstr>
      <vt:lpstr>Calibri</vt:lpstr>
      <vt:lpstr>Century Gothic</vt:lpstr>
      <vt:lpstr>Comic Sans MS</vt:lpstr>
      <vt:lpstr>Lucida Grande</vt:lpstr>
      <vt:lpstr>Symbol</vt:lpstr>
      <vt:lpstr>Tahoma</vt:lpstr>
      <vt:lpstr>Verdana</vt:lpstr>
      <vt:lpstr>Wingdings</vt:lpstr>
      <vt:lpstr>Wingdings 3</vt:lpstr>
      <vt:lpstr>幼圆</vt:lpstr>
      <vt:lpstr>Slice</vt:lpstr>
      <vt:lpstr>Microsoft Equation 3.0</vt:lpstr>
      <vt:lpstr>MathType 5.0 Equation</vt:lpstr>
      <vt:lpstr>Microsoft 公式 3.0</vt:lpstr>
      <vt:lpstr>Rotational Motion</vt:lpstr>
      <vt:lpstr>PowerPoint Presentation</vt:lpstr>
      <vt:lpstr>Rotational Motion</vt:lpstr>
      <vt:lpstr>Angle and Radian</vt:lpstr>
      <vt:lpstr>Conversions</vt:lpstr>
      <vt:lpstr>Rigid Object</vt:lpstr>
      <vt:lpstr>One Dimensional Position x</vt:lpstr>
      <vt:lpstr>Angular Position</vt:lpstr>
      <vt:lpstr>Displacement</vt:lpstr>
      <vt:lpstr>Angular Displacement</vt:lpstr>
      <vt:lpstr>Velocity</vt:lpstr>
      <vt:lpstr>Average and Instantaneous  Angular Speed</vt:lpstr>
      <vt:lpstr>Average Acceleration</vt:lpstr>
      <vt:lpstr>Average Angular Acceleration</vt:lpstr>
      <vt:lpstr>Instantaneous Angular Acceleration</vt:lpstr>
      <vt:lpstr>Rotational Kinematics</vt:lpstr>
      <vt:lpstr>Comparison Between Rotational and Linear Equations</vt:lpstr>
      <vt:lpstr>A Rotating Wheel</vt:lpstr>
      <vt:lpstr>Hints for Problem-Solving</vt:lpstr>
      <vt:lpstr>Relationship Between Angular and Linear Quantities</vt:lpstr>
      <vt:lpstr>Speed Comparison</vt:lpstr>
      <vt:lpstr>Acceleration Comparison</vt:lpstr>
      <vt:lpstr>Speed and Acceleration Note</vt:lpstr>
      <vt:lpstr>Centripetal Acceleration</vt:lpstr>
      <vt:lpstr>Resultant Acceleration</vt:lpstr>
      <vt:lpstr>PowerPoint Presentation</vt:lpstr>
      <vt:lpstr>Angular acceleration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Umesh</dc:creator>
  <cp:lastModifiedBy>Umesh</cp:lastModifiedBy>
  <cp:revision>9</cp:revision>
  <dcterms:created xsi:type="dcterms:W3CDTF">2019-09-12T10:18:25Z</dcterms:created>
  <dcterms:modified xsi:type="dcterms:W3CDTF">2019-09-12T11:34:16Z</dcterms:modified>
</cp:coreProperties>
</file>